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728" r:id="rId2"/>
    <p:sldId id="754" r:id="rId3"/>
    <p:sldId id="770" r:id="rId4"/>
    <p:sldId id="672" r:id="rId5"/>
    <p:sldId id="669" r:id="rId6"/>
    <p:sldId id="758" r:id="rId7"/>
    <p:sldId id="683" r:id="rId8"/>
    <p:sldId id="759" r:id="rId9"/>
    <p:sldId id="680" r:id="rId10"/>
    <p:sldId id="693" r:id="rId11"/>
    <p:sldId id="671" r:id="rId12"/>
    <p:sldId id="676" r:id="rId13"/>
    <p:sldId id="689" r:id="rId14"/>
    <p:sldId id="684" r:id="rId15"/>
    <p:sldId id="688" r:id="rId16"/>
    <p:sldId id="678" r:id="rId17"/>
    <p:sldId id="687" r:id="rId18"/>
    <p:sldId id="682" r:id="rId19"/>
    <p:sldId id="685" r:id="rId20"/>
    <p:sldId id="686" r:id="rId21"/>
    <p:sldId id="406" r:id="rId22"/>
    <p:sldId id="696" r:id="rId23"/>
    <p:sldId id="760" r:id="rId24"/>
    <p:sldId id="761" r:id="rId25"/>
    <p:sldId id="698" r:id="rId26"/>
    <p:sldId id="762" r:id="rId27"/>
    <p:sldId id="704" r:id="rId28"/>
    <p:sldId id="707" r:id="rId29"/>
    <p:sldId id="699" r:id="rId30"/>
    <p:sldId id="700" r:id="rId31"/>
    <p:sldId id="703" r:id="rId32"/>
    <p:sldId id="737" r:id="rId33"/>
    <p:sldId id="738" r:id="rId34"/>
    <p:sldId id="739" r:id="rId35"/>
    <p:sldId id="743" r:id="rId36"/>
    <p:sldId id="777" r:id="rId37"/>
    <p:sldId id="779" r:id="rId38"/>
    <p:sldId id="778" r:id="rId39"/>
    <p:sldId id="706" r:id="rId40"/>
    <p:sldId id="766" r:id="rId41"/>
    <p:sldId id="705" r:id="rId42"/>
    <p:sldId id="775" r:id="rId43"/>
    <p:sldId id="708" r:id="rId44"/>
    <p:sldId id="776" r:id="rId45"/>
    <p:sldId id="414" r:id="rId46"/>
    <p:sldId id="595" r:id="rId47"/>
    <p:sldId id="712" r:id="rId48"/>
    <p:sldId id="538" r:id="rId4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22B"/>
    <a:srgbClr val="197F40"/>
    <a:srgbClr val="EEB422"/>
    <a:srgbClr val="FFD966"/>
    <a:srgbClr val="696969"/>
    <a:srgbClr val="006634"/>
    <a:srgbClr val="CC9900"/>
    <a:srgbClr val="EF862B"/>
    <a:srgbClr val="FFF1B5"/>
    <a:srgbClr val="2AB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Stile scuro 1 - Color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0" autoAdjust="0"/>
    <p:restoredTop sz="95565" autoAdjust="0"/>
  </p:normalViewPr>
  <p:slideViewPr>
    <p:cSldViewPr snapToGrid="0">
      <p:cViewPr varScale="1">
        <p:scale>
          <a:sx n="90" d="100"/>
          <a:sy n="90" d="100"/>
        </p:scale>
        <p:origin x="780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847"/>
    </p:cViewPr>
  </p:sorterViewPr>
  <p:notesViewPr>
    <p:cSldViewPr snapToGrid="0">
      <p:cViewPr varScale="1">
        <p:scale>
          <a:sx n="70" d="100"/>
          <a:sy n="70" d="100"/>
        </p:scale>
        <p:origin x="2481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iera\Desktop\ISPRA\Imperviousness09-12_stats%20elaborat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m\progetti\Consumo_suolo\dati\consumo_marginale-(solo%20comuni%20con%20popolazione%20crescente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m\progetti\Consumo_suolo\dati\cambiamenti%20CU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462518770526586E-2"/>
          <c:y val="0"/>
          <c:w val="0.94053748122947345"/>
          <c:h val="0.64693156716105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Grafico_perc!$B$1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6634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241A-4E21-ABFB-065C6BF0BD17}"/>
              </c:ext>
            </c:extLst>
          </c:dPt>
          <c:dPt>
            <c:idx val="12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241A-4E21-ABFB-065C6BF0BD17}"/>
              </c:ext>
            </c:extLst>
          </c:dPt>
          <c:cat>
            <c:strRef>
              <c:f>Grafico_perc!$A$3:$A$30</c:f>
              <c:strCache>
                <c:ptCount val="28"/>
                <c:pt idx="0">
                  <c:v>Paesi Bassi</c:v>
                </c:pt>
                <c:pt idx="1">
                  <c:v>Belgio</c:v>
                </c:pt>
                <c:pt idx="2">
                  <c:v>Lussemburgo</c:v>
                </c:pt>
                <c:pt idx="3">
                  <c:v>Germania</c:v>
                </c:pt>
                <c:pt idx="4">
                  <c:v>Italia</c:v>
                </c:pt>
                <c:pt idx="5">
                  <c:v>Danimarca</c:v>
                </c:pt>
                <c:pt idx="6">
                  <c:v>Gran Bretagna</c:v>
                </c:pt>
                <c:pt idx="7">
                  <c:v>Cipro</c:v>
                </c:pt>
                <c:pt idx="8">
                  <c:v>Francia</c:v>
                </c:pt>
                <c:pt idx="9">
                  <c:v>Portogallo</c:v>
                </c:pt>
                <c:pt idx="10">
                  <c:v>Repubblica Ceca</c:v>
                </c:pt>
                <c:pt idx="11">
                  <c:v>Austria</c:v>
                </c:pt>
                <c:pt idx="12">
                  <c:v>Unione Europea</c:v>
                </c:pt>
                <c:pt idx="13">
                  <c:v>Ungheria</c:v>
                </c:pt>
                <c:pt idx="14">
                  <c:v>Irlanda</c:v>
                </c:pt>
                <c:pt idx="15">
                  <c:v>Croazia</c:v>
                </c:pt>
                <c:pt idx="16">
                  <c:v>Polonia</c:v>
                </c:pt>
                <c:pt idx="17">
                  <c:v>Grecia</c:v>
                </c:pt>
                <c:pt idx="18">
                  <c:v>Spagna</c:v>
                </c:pt>
                <c:pt idx="19">
                  <c:v>Slovenia</c:v>
                </c:pt>
                <c:pt idx="20">
                  <c:v>Slovacchia</c:v>
                </c:pt>
                <c:pt idx="21">
                  <c:v>Lituania</c:v>
                </c:pt>
                <c:pt idx="22">
                  <c:v>Romania</c:v>
                </c:pt>
                <c:pt idx="23">
                  <c:v>Estonia</c:v>
                </c:pt>
                <c:pt idx="24">
                  <c:v>Bulgaria</c:v>
                </c:pt>
                <c:pt idx="25">
                  <c:v>Lettonia</c:v>
                </c:pt>
                <c:pt idx="26">
                  <c:v>Finlandia</c:v>
                </c:pt>
                <c:pt idx="27">
                  <c:v>Svezia</c:v>
                </c:pt>
              </c:strCache>
            </c:strRef>
          </c:cat>
          <c:val>
            <c:numRef>
              <c:f>Grafico_perc!$B$3:$B$30</c:f>
              <c:numCache>
                <c:formatCode>0.0</c:formatCode>
                <c:ptCount val="28"/>
                <c:pt idx="0">
                  <c:v>12.1</c:v>
                </c:pt>
                <c:pt idx="1">
                  <c:v>11.4</c:v>
                </c:pt>
                <c:pt idx="2">
                  <c:v>9.8000000000000007</c:v>
                </c:pt>
                <c:pt idx="3">
                  <c:v>7.4</c:v>
                </c:pt>
                <c:pt idx="4">
                  <c:v>6.9</c:v>
                </c:pt>
                <c:pt idx="5">
                  <c:v>6.9</c:v>
                </c:pt>
                <c:pt idx="6">
                  <c:v>6.5</c:v>
                </c:pt>
                <c:pt idx="7">
                  <c:v>5.4</c:v>
                </c:pt>
                <c:pt idx="8">
                  <c:v>5.4</c:v>
                </c:pt>
                <c:pt idx="9">
                  <c:v>5.3</c:v>
                </c:pt>
                <c:pt idx="10">
                  <c:v>4.5999999999999996</c:v>
                </c:pt>
                <c:pt idx="11">
                  <c:v>4.3</c:v>
                </c:pt>
                <c:pt idx="12">
                  <c:v>4.2</c:v>
                </c:pt>
                <c:pt idx="13">
                  <c:v>4.0999999999999996</c:v>
                </c:pt>
                <c:pt idx="14">
                  <c:v>3.8</c:v>
                </c:pt>
                <c:pt idx="15">
                  <c:v>3.7</c:v>
                </c:pt>
                <c:pt idx="16">
                  <c:v>3.5</c:v>
                </c:pt>
                <c:pt idx="17">
                  <c:v>3.4</c:v>
                </c:pt>
                <c:pt idx="18">
                  <c:v>3.4</c:v>
                </c:pt>
                <c:pt idx="19">
                  <c:v>3.3</c:v>
                </c:pt>
                <c:pt idx="20">
                  <c:v>3</c:v>
                </c:pt>
                <c:pt idx="21">
                  <c:v>2.8</c:v>
                </c:pt>
                <c:pt idx="22">
                  <c:v>2.2000000000000002</c:v>
                </c:pt>
                <c:pt idx="23">
                  <c:v>2</c:v>
                </c:pt>
                <c:pt idx="24">
                  <c:v>1.8</c:v>
                </c:pt>
                <c:pt idx="25">
                  <c:v>1.6</c:v>
                </c:pt>
                <c:pt idx="26">
                  <c:v>1.6</c:v>
                </c:pt>
                <c:pt idx="27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1A-4E21-ABFB-065C6BF0B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037696"/>
        <c:axId val="186387264"/>
      </c:barChart>
      <c:catAx>
        <c:axId val="155037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it-IT"/>
          </a:p>
        </c:txPr>
        <c:crossAx val="186387264"/>
        <c:crosses val="autoZero"/>
        <c:auto val="1"/>
        <c:lblAlgn val="ctr"/>
        <c:lblOffset val="100"/>
        <c:noMultiLvlLbl val="0"/>
      </c:catAx>
      <c:valAx>
        <c:axId val="186387264"/>
        <c:scaling>
          <c:orientation val="minMax"/>
          <c:max val="12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it-IT" sz="1400" b="0" dirty="0"/>
                  <a:t>Consumo di suolo [%]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it-IT"/>
          </a:p>
        </c:txPr>
        <c:crossAx val="15503769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+mn-lt"/>
          <a:cs typeface="Times New Roman" panose="02020603050405020304" pitchFamily="18" charset="0"/>
        </a:defRPr>
      </a:pPr>
      <a:endParaRPr lang="it-IT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64078412532612"/>
          <c:y val="2.0005917337567927E-2"/>
          <c:w val="0.80872978466700995"/>
          <c:h val="0.760315930351087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432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54-40A2-BA39-48F93ADABCFC}"/>
              </c:ext>
            </c:extLst>
          </c:dPt>
          <c:dPt>
            <c:idx val="1"/>
            <c:invertIfNegative val="0"/>
            <c:bubble3D val="0"/>
            <c:spPr>
              <a:solidFill>
                <a:srgbClr val="E432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54-40A2-BA39-48F93ADABCFC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654-40A2-BA39-48F93ADABCFC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654-40A2-BA39-48F93ADABCFC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654-40A2-BA39-48F93ADABCFC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654-40A2-BA39-48F93ADABCFC}"/>
              </c:ext>
            </c:extLst>
          </c:dPt>
          <c:cat>
            <c:strRef>
              <c:f>Foglio1!$A$2:$A$7</c:f>
              <c:strCache>
                <c:ptCount val="6"/>
                <c:pt idx="0">
                  <c:v>Aree non artificiali in ambito urbano </c:v>
                </c:pt>
                <c:pt idx="1">
                  <c:v>Aree non artificiali in ambito agricolo </c:v>
                </c:pt>
                <c:pt idx="2">
                  <c:v>Aree non artificiali in ambito naturale</c:v>
                </c:pt>
                <c:pt idx="3">
                  <c:v>Aree artificiali in ambito urbano </c:v>
                </c:pt>
                <c:pt idx="4">
                  <c:v>Aree artificiali in ambito agricolo </c:v>
                </c:pt>
                <c:pt idx="5">
                  <c:v>Aree artificiali in ambito naturale</c:v>
                </c:pt>
              </c:strCache>
            </c:strRef>
          </c:cat>
          <c:val>
            <c:numRef>
              <c:f>Foglio1!$B$2:$B$7</c:f>
              <c:numCache>
                <c:formatCode>General</c:formatCode>
                <c:ptCount val="6"/>
                <c:pt idx="0">
                  <c:v>-0.11</c:v>
                </c:pt>
                <c:pt idx="1">
                  <c:v>-0.26</c:v>
                </c:pt>
                <c:pt idx="2">
                  <c:v>0.1</c:v>
                </c:pt>
                <c:pt idx="3">
                  <c:v>1.1100000000000001</c:v>
                </c:pt>
                <c:pt idx="4">
                  <c:v>1.06</c:v>
                </c:pt>
                <c:pt idx="5">
                  <c:v>1.1499999999999999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54-40A2-BA39-48F93ADAB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9446256"/>
        <c:axId val="769444288"/>
      </c:barChart>
      <c:catAx>
        <c:axId val="76944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anose="02040602050505020304" pitchFamily="18" charset="0"/>
                <a:ea typeface="+mn-ea"/>
                <a:cs typeface="+mn-cs"/>
              </a:defRPr>
            </a:pPr>
            <a:endParaRPr lang="it-IT"/>
          </a:p>
        </c:txPr>
        <c:crossAx val="769444288"/>
        <c:crosses val="autoZero"/>
        <c:auto val="1"/>
        <c:lblAlgn val="ctr"/>
        <c:lblOffset val="100"/>
        <c:noMultiLvlLbl val="0"/>
      </c:catAx>
      <c:valAx>
        <c:axId val="769444288"/>
        <c:scaling>
          <c:orientation val="minMax"/>
          <c:max val="1.2"/>
          <c:min val="-0.3000000000000000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anose="02040602050505020304" pitchFamily="18" charset="0"/>
                <a:ea typeface="+mn-ea"/>
                <a:cs typeface="+mn-cs"/>
              </a:defRPr>
            </a:pPr>
            <a:endParaRPr lang="it-IT"/>
          </a:p>
        </c:txPr>
        <c:crossAx val="769446256"/>
        <c:crosses val="autoZero"/>
        <c:crossBetween val="between"/>
        <c:majorUnit val="0.30000000000000004"/>
        <c:minorUnit val="2.0000000000000004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Lucida Bright" panose="02040602050505020304" pitchFamily="18" charset="0"/>
        </a:defRPr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59475009767351E-2"/>
          <c:y val="4.6709129511677279E-2"/>
          <c:w val="0.88803394307761574"/>
          <c:h val="0.72774782103765079"/>
        </c:manualLayout>
      </c:layout>
      <c:lineChart>
        <c:grouping val="standard"/>
        <c:varyColors val="0"/>
        <c:ser>
          <c:idx val="1"/>
          <c:order val="0"/>
          <c:tx>
            <c:strRef>
              <c:f>Foglio1!$C$1</c:f>
              <c:strCache>
                <c:ptCount val="1"/>
                <c:pt idx="0">
                  <c:v>velocità media 2016-2017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Foglio1!$A$2:$A$35</c:f>
              <c:numCache>
                <c:formatCode>General</c:formatCode>
                <c:ptCount val="3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  <c:pt idx="24">
                  <c:v>2041</c:v>
                </c:pt>
                <c:pt idx="25">
                  <c:v>2042</c:v>
                </c:pt>
                <c:pt idx="26">
                  <c:v>2043</c:v>
                </c:pt>
                <c:pt idx="27">
                  <c:v>2044</c:v>
                </c:pt>
                <c:pt idx="28">
                  <c:v>2045</c:v>
                </c:pt>
                <c:pt idx="29">
                  <c:v>2046</c:v>
                </c:pt>
                <c:pt idx="30">
                  <c:v>2047</c:v>
                </c:pt>
                <c:pt idx="31">
                  <c:v>2048</c:v>
                </c:pt>
                <c:pt idx="32">
                  <c:v>2049</c:v>
                </c:pt>
                <c:pt idx="33">
                  <c:v>2050</c:v>
                </c:pt>
              </c:numCache>
            </c:numRef>
          </c:cat>
          <c:val>
            <c:numRef>
              <c:f>Foglio1!$C$2:$C$35</c:f>
              <c:numCache>
                <c:formatCode>0.0</c:formatCode>
                <c:ptCount val="34"/>
                <c:pt idx="0">
                  <c:v>52.24</c:v>
                </c:pt>
                <c:pt idx="1">
                  <c:v>52.24</c:v>
                </c:pt>
                <c:pt idx="2">
                  <c:v>52.24</c:v>
                </c:pt>
                <c:pt idx="3">
                  <c:v>52.24</c:v>
                </c:pt>
                <c:pt idx="4">
                  <c:v>52.24</c:v>
                </c:pt>
                <c:pt idx="5">
                  <c:v>52.24</c:v>
                </c:pt>
                <c:pt idx="6">
                  <c:v>52.24</c:v>
                </c:pt>
                <c:pt idx="7">
                  <c:v>52.24</c:v>
                </c:pt>
                <c:pt idx="8">
                  <c:v>52.24</c:v>
                </c:pt>
                <c:pt idx="9">
                  <c:v>52.24</c:v>
                </c:pt>
                <c:pt idx="10">
                  <c:v>52.24</c:v>
                </c:pt>
                <c:pt idx="11">
                  <c:v>52.24</c:v>
                </c:pt>
                <c:pt idx="12">
                  <c:v>52.24</c:v>
                </c:pt>
                <c:pt idx="13">
                  <c:v>52.24</c:v>
                </c:pt>
                <c:pt idx="14">
                  <c:v>52.24</c:v>
                </c:pt>
                <c:pt idx="15">
                  <c:v>52.24</c:v>
                </c:pt>
                <c:pt idx="16">
                  <c:v>52.24</c:v>
                </c:pt>
                <c:pt idx="17">
                  <c:v>52.24</c:v>
                </c:pt>
                <c:pt idx="18">
                  <c:v>52.24</c:v>
                </c:pt>
                <c:pt idx="19">
                  <c:v>52.24</c:v>
                </c:pt>
                <c:pt idx="20">
                  <c:v>52.24</c:v>
                </c:pt>
                <c:pt idx="21">
                  <c:v>52.24</c:v>
                </c:pt>
                <c:pt idx="22">
                  <c:v>52.24</c:v>
                </c:pt>
                <c:pt idx="23">
                  <c:v>52.24</c:v>
                </c:pt>
                <c:pt idx="24">
                  <c:v>52.24</c:v>
                </c:pt>
                <c:pt idx="25">
                  <c:v>52.24</c:v>
                </c:pt>
                <c:pt idx="26">
                  <c:v>52.24</c:v>
                </c:pt>
                <c:pt idx="27">
                  <c:v>52.24</c:v>
                </c:pt>
                <c:pt idx="28">
                  <c:v>52.24</c:v>
                </c:pt>
                <c:pt idx="29">
                  <c:v>52.24</c:v>
                </c:pt>
                <c:pt idx="30">
                  <c:v>52.24</c:v>
                </c:pt>
                <c:pt idx="31">
                  <c:v>52.24</c:v>
                </c:pt>
                <c:pt idx="32">
                  <c:v>52.24</c:v>
                </c:pt>
                <c:pt idx="3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8B-46D1-9B7C-640742A132AB}"/>
            </c:ext>
          </c:extLst>
        </c:ser>
        <c:ser>
          <c:idx val="2"/>
          <c:order val="1"/>
          <c:tx>
            <c:strRef>
              <c:f>Foglio1!$G$1</c:f>
              <c:strCache>
                <c:ptCount val="1"/>
                <c:pt idx="0">
                  <c:v>velocità media 1960-2016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Foglio1!$A$2:$A$35</c:f>
              <c:numCache>
                <c:formatCode>General</c:formatCode>
                <c:ptCount val="3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  <c:pt idx="24">
                  <c:v>2041</c:v>
                </c:pt>
                <c:pt idx="25">
                  <c:v>2042</c:v>
                </c:pt>
                <c:pt idx="26">
                  <c:v>2043</c:v>
                </c:pt>
                <c:pt idx="27">
                  <c:v>2044</c:v>
                </c:pt>
                <c:pt idx="28">
                  <c:v>2045</c:v>
                </c:pt>
                <c:pt idx="29">
                  <c:v>2046</c:v>
                </c:pt>
                <c:pt idx="30">
                  <c:v>2047</c:v>
                </c:pt>
                <c:pt idx="31">
                  <c:v>2048</c:v>
                </c:pt>
                <c:pt idx="32">
                  <c:v>2049</c:v>
                </c:pt>
                <c:pt idx="33">
                  <c:v>2050</c:v>
                </c:pt>
              </c:numCache>
            </c:numRef>
          </c:cat>
          <c:val>
            <c:numRef>
              <c:f>Foglio1!$G$2:$G$35</c:f>
              <c:numCache>
                <c:formatCode>General</c:formatCode>
                <c:ptCount val="34"/>
                <c:pt idx="0">
                  <c:v>220.75200000000001</c:v>
                </c:pt>
                <c:pt idx="1">
                  <c:v>220.75200000000001</c:v>
                </c:pt>
                <c:pt idx="2">
                  <c:v>220.75200000000001</c:v>
                </c:pt>
                <c:pt idx="3">
                  <c:v>220.75200000000001</c:v>
                </c:pt>
                <c:pt idx="4">
                  <c:v>220.75200000000001</c:v>
                </c:pt>
                <c:pt idx="5">
                  <c:v>220.75200000000001</c:v>
                </c:pt>
                <c:pt idx="6">
                  <c:v>220.75200000000001</c:v>
                </c:pt>
                <c:pt idx="7">
                  <c:v>220.75200000000001</c:v>
                </c:pt>
                <c:pt idx="8">
                  <c:v>220.75200000000001</c:v>
                </c:pt>
                <c:pt idx="9">
                  <c:v>220.75200000000001</c:v>
                </c:pt>
                <c:pt idx="10">
                  <c:v>220.75200000000001</c:v>
                </c:pt>
                <c:pt idx="11">
                  <c:v>220.75200000000001</c:v>
                </c:pt>
                <c:pt idx="12">
                  <c:v>220.75200000000001</c:v>
                </c:pt>
                <c:pt idx="13">
                  <c:v>220.75200000000001</c:v>
                </c:pt>
                <c:pt idx="14">
                  <c:v>220.75200000000001</c:v>
                </c:pt>
                <c:pt idx="15">
                  <c:v>220.75200000000001</c:v>
                </c:pt>
                <c:pt idx="16">
                  <c:v>220.75200000000001</c:v>
                </c:pt>
                <c:pt idx="17">
                  <c:v>220.75200000000001</c:v>
                </c:pt>
                <c:pt idx="18">
                  <c:v>220.75200000000001</c:v>
                </c:pt>
                <c:pt idx="19">
                  <c:v>220.75200000000001</c:v>
                </c:pt>
                <c:pt idx="20">
                  <c:v>220.75200000000001</c:v>
                </c:pt>
                <c:pt idx="21">
                  <c:v>220.75200000000001</c:v>
                </c:pt>
                <c:pt idx="22">
                  <c:v>220.75200000000001</c:v>
                </c:pt>
                <c:pt idx="23">
                  <c:v>220.75200000000001</c:v>
                </c:pt>
                <c:pt idx="24">
                  <c:v>220.75200000000001</c:v>
                </c:pt>
                <c:pt idx="25">
                  <c:v>220.75200000000001</c:v>
                </c:pt>
                <c:pt idx="26">
                  <c:v>220.75200000000001</c:v>
                </c:pt>
                <c:pt idx="27">
                  <c:v>220.75200000000001</c:v>
                </c:pt>
                <c:pt idx="28">
                  <c:v>220.75200000000001</c:v>
                </c:pt>
                <c:pt idx="29">
                  <c:v>220.75200000000001</c:v>
                </c:pt>
                <c:pt idx="30">
                  <c:v>220.75200000000001</c:v>
                </c:pt>
                <c:pt idx="31">
                  <c:v>220.75200000000001</c:v>
                </c:pt>
                <c:pt idx="32">
                  <c:v>220.75200000000001</c:v>
                </c:pt>
                <c:pt idx="3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8B-46D1-9B7C-640742A132AB}"/>
            </c:ext>
          </c:extLst>
        </c:ser>
        <c:ser>
          <c:idx val="3"/>
          <c:order val="2"/>
          <c:tx>
            <c:strRef>
              <c:f>Foglio1!$H$1</c:f>
              <c:strCache>
                <c:ptCount val="1"/>
                <c:pt idx="0">
                  <c:v>velocità massima anni 2000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Foglio1!$A$2:$A$35</c:f>
              <c:numCache>
                <c:formatCode>General</c:formatCode>
                <c:ptCount val="3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  <c:pt idx="24">
                  <c:v>2041</c:v>
                </c:pt>
                <c:pt idx="25">
                  <c:v>2042</c:v>
                </c:pt>
                <c:pt idx="26">
                  <c:v>2043</c:v>
                </c:pt>
                <c:pt idx="27">
                  <c:v>2044</c:v>
                </c:pt>
                <c:pt idx="28">
                  <c:v>2045</c:v>
                </c:pt>
                <c:pt idx="29">
                  <c:v>2046</c:v>
                </c:pt>
                <c:pt idx="30">
                  <c:v>2047</c:v>
                </c:pt>
                <c:pt idx="31">
                  <c:v>2048</c:v>
                </c:pt>
                <c:pt idx="32">
                  <c:v>2049</c:v>
                </c:pt>
                <c:pt idx="33">
                  <c:v>2050</c:v>
                </c:pt>
              </c:numCache>
            </c:numRef>
          </c:cat>
          <c:val>
            <c:numRef>
              <c:f>Foglio1!$H$2:$H$35</c:f>
              <c:numCache>
                <c:formatCode>General</c:formatCode>
                <c:ptCount val="34"/>
                <c:pt idx="0">
                  <c:v>252.28800000000001</c:v>
                </c:pt>
                <c:pt idx="1">
                  <c:v>252.28800000000001</c:v>
                </c:pt>
                <c:pt idx="2">
                  <c:v>252.28800000000001</c:v>
                </c:pt>
                <c:pt idx="3">
                  <c:v>252.28800000000001</c:v>
                </c:pt>
                <c:pt idx="4">
                  <c:v>252.28800000000001</c:v>
                </c:pt>
                <c:pt idx="5">
                  <c:v>252.28800000000001</c:v>
                </c:pt>
                <c:pt idx="6">
                  <c:v>252.28800000000001</c:v>
                </c:pt>
                <c:pt idx="7">
                  <c:v>252.28800000000001</c:v>
                </c:pt>
                <c:pt idx="8">
                  <c:v>252.28800000000001</c:v>
                </c:pt>
                <c:pt idx="9">
                  <c:v>252.28800000000001</c:v>
                </c:pt>
                <c:pt idx="10">
                  <c:v>252.28800000000001</c:v>
                </c:pt>
                <c:pt idx="11">
                  <c:v>252.28800000000001</c:v>
                </c:pt>
                <c:pt idx="12">
                  <c:v>252.28800000000001</c:v>
                </c:pt>
                <c:pt idx="13">
                  <c:v>252.28800000000001</c:v>
                </c:pt>
                <c:pt idx="14">
                  <c:v>252.28800000000001</c:v>
                </c:pt>
                <c:pt idx="15">
                  <c:v>252.28800000000001</c:v>
                </c:pt>
                <c:pt idx="16">
                  <c:v>252.28800000000001</c:v>
                </c:pt>
                <c:pt idx="17">
                  <c:v>252.28800000000001</c:v>
                </c:pt>
                <c:pt idx="18">
                  <c:v>252.28800000000001</c:v>
                </c:pt>
                <c:pt idx="19">
                  <c:v>252.28800000000001</c:v>
                </c:pt>
                <c:pt idx="20">
                  <c:v>252.28800000000001</c:v>
                </c:pt>
                <c:pt idx="21">
                  <c:v>252.28800000000001</c:v>
                </c:pt>
                <c:pt idx="22">
                  <c:v>252.28800000000001</c:v>
                </c:pt>
                <c:pt idx="23">
                  <c:v>252.28800000000001</c:v>
                </c:pt>
                <c:pt idx="24">
                  <c:v>252.28800000000001</c:v>
                </c:pt>
                <c:pt idx="25">
                  <c:v>252.28800000000001</c:v>
                </c:pt>
                <c:pt idx="26">
                  <c:v>252.28800000000001</c:v>
                </c:pt>
                <c:pt idx="27">
                  <c:v>252.28800000000001</c:v>
                </c:pt>
                <c:pt idx="28">
                  <c:v>252.28800000000001</c:v>
                </c:pt>
                <c:pt idx="29">
                  <c:v>252.28800000000001</c:v>
                </c:pt>
                <c:pt idx="30">
                  <c:v>252.28800000000001</c:v>
                </c:pt>
                <c:pt idx="31">
                  <c:v>252.28800000000001</c:v>
                </c:pt>
                <c:pt idx="32">
                  <c:v>252.28800000000001</c:v>
                </c:pt>
                <c:pt idx="3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8B-46D1-9B7C-640742A132AB}"/>
            </c:ext>
          </c:extLst>
        </c:ser>
        <c:ser>
          <c:idx val="4"/>
          <c:order val="3"/>
          <c:tx>
            <c:strRef>
              <c:f>Foglio1!$D$1</c:f>
              <c:strCache>
                <c:ptCount val="1"/>
                <c:pt idx="0">
                  <c:v>riduzione 15% ogni 3 anni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Foglio1!$D$2:$D$35</c:f>
              <c:numCache>
                <c:formatCode>0.0</c:formatCode>
                <c:ptCount val="34"/>
                <c:pt idx="0">
                  <c:v>52.24</c:v>
                </c:pt>
                <c:pt idx="1">
                  <c:v>52.24</c:v>
                </c:pt>
                <c:pt idx="2">
                  <c:v>52.24</c:v>
                </c:pt>
                <c:pt idx="3">
                  <c:v>44.404000000000003</c:v>
                </c:pt>
                <c:pt idx="4">
                  <c:v>44.404000000000003</c:v>
                </c:pt>
                <c:pt idx="5">
                  <c:v>44.404000000000003</c:v>
                </c:pt>
                <c:pt idx="6">
                  <c:v>37.743400000000001</c:v>
                </c:pt>
                <c:pt idx="7">
                  <c:v>37.743400000000001</c:v>
                </c:pt>
                <c:pt idx="8">
                  <c:v>37.743400000000001</c:v>
                </c:pt>
                <c:pt idx="9">
                  <c:v>32.081890000000001</c:v>
                </c:pt>
                <c:pt idx="10">
                  <c:v>32.081890000000001</c:v>
                </c:pt>
                <c:pt idx="11">
                  <c:v>32.081890000000001</c:v>
                </c:pt>
                <c:pt idx="12">
                  <c:v>27.269606500000002</c:v>
                </c:pt>
                <c:pt idx="13">
                  <c:v>27.269606500000002</c:v>
                </c:pt>
                <c:pt idx="14">
                  <c:v>27.269606500000002</c:v>
                </c:pt>
                <c:pt idx="15">
                  <c:v>23.179165525000002</c:v>
                </c:pt>
                <c:pt idx="16">
                  <c:v>23.179165525000002</c:v>
                </c:pt>
                <c:pt idx="17">
                  <c:v>23.179165525000002</c:v>
                </c:pt>
                <c:pt idx="18">
                  <c:v>19.70229069625</c:v>
                </c:pt>
                <c:pt idx="19">
                  <c:v>19.70229069625</c:v>
                </c:pt>
                <c:pt idx="20">
                  <c:v>19.70229069625</c:v>
                </c:pt>
                <c:pt idx="21">
                  <c:v>16.746947091812498</c:v>
                </c:pt>
                <c:pt idx="22">
                  <c:v>16.746947091812498</c:v>
                </c:pt>
                <c:pt idx="23">
                  <c:v>16.746947091812498</c:v>
                </c:pt>
                <c:pt idx="24">
                  <c:v>14.234905028040622</c:v>
                </c:pt>
                <c:pt idx="25">
                  <c:v>14.234905028040622</c:v>
                </c:pt>
                <c:pt idx="26">
                  <c:v>14.234905028040622</c:v>
                </c:pt>
                <c:pt idx="27">
                  <c:v>12.099669273834529</c:v>
                </c:pt>
                <c:pt idx="28">
                  <c:v>12.099669273834529</c:v>
                </c:pt>
                <c:pt idx="29">
                  <c:v>12.099669273834529</c:v>
                </c:pt>
                <c:pt idx="30">
                  <c:v>10.28471888275935</c:v>
                </c:pt>
                <c:pt idx="31">
                  <c:v>10.28471888275935</c:v>
                </c:pt>
                <c:pt idx="32">
                  <c:v>10.28471888275935</c:v>
                </c:pt>
                <c:pt idx="3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8B-46D1-9B7C-640742A132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66854720"/>
        <c:axId val="-1566853088"/>
      </c:lineChart>
      <c:dateAx>
        <c:axId val="-156685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-1566853088"/>
        <c:crosses val="autoZero"/>
        <c:auto val="0"/>
        <c:lblOffset val="100"/>
        <c:baseTimeUnit val="days"/>
        <c:majorUnit val="3"/>
        <c:majorTimeUnit val="days"/>
      </c:dateAx>
      <c:valAx>
        <c:axId val="-15668530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it-IT" sz="1200">
                    <a:solidFill>
                      <a:sysClr val="windowText" lastClr="000000"/>
                    </a:solidFill>
                  </a:rPr>
                  <a:t>[km</a:t>
                </a:r>
                <a:r>
                  <a:rPr lang="it-IT" sz="1200" baseline="30000">
                    <a:solidFill>
                      <a:sysClr val="windowText" lastClr="000000"/>
                    </a:solidFill>
                  </a:rPr>
                  <a:t>2</a:t>
                </a:r>
                <a:r>
                  <a:rPr lang="it-IT" sz="1200">
                    <a:solidFill>
                      <a:sysClr val="windowText" lastClr="000000"/>
                    </a:solidFill>
                  </a:rPr>
                  <a:t>/anno]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-156685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06846019247596"/>
          <c:y val="0.85405555423396851"/>
          <c:w val="0.87771839543679087"/>
          <c:h val="0.145944322934306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03024078511926"/>
          <c:y val="2.9042480925951786E-2"/>
          <c:w val="0.88002773022937353"/>
          <c:h val="0.625280482535006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00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91ED-4440-B372-82F4F20BE4B7}"/>
              </c:ext>
            </c:extLst>
          </c:dPt>
          <c:cat>
            <c:strRef>
              <c:f>Sheet1!$A$2:$A$39</c:f>
              <c:strCache>
                <c:ptCount val="38"/>
                <c:pt idx="0">
                  <c:v>Liechtenstein</c:v>
                </c:pt>
                <c:pt idx="1">
                  <c:v>Cipro</c:v>
                </c:pt>
                <c:pt idx="2">
                  <c:v>Italia</c:v>
                </c:pt>
                <c:pt idx="3">
                  <c:v>Spagna</c:v>
                </c:pt>
                <c:pt idx="4">
                  <c:v>Paesi Bassi</c:v>
                </c:pt>
                <c:pt idx="5">
                  <c:v>Portogallo</c:v>
                </c:pt>
                <c:pt idx="6">
                  <c:v>Lussemburgo</c:v>
                </c:pt>
                <c:pt idx="7">
                  <c:v>Slovacchia</c:v>
                </c:pt>
                <c:pt idx="8">
                  <c:v>Grecia</c:v>
                </c:pt>
                <c:pt idx="9">
                  <c:v>Belgio</c:v>
                </c:pt>
                <c:pt idx="10">
                  <c:v>Kosovo</c:v>
                </c:pt>
                <c:pt idx="11">
                  <c:v>Austria</c:v>
                </c:pt>
                <c:pt idx="12">
                  <c:v>Ungheria</c:v>
                </c:pt>
                <c:pt idx="13">
                  <c:v>Repubblica di Macedònia</c:v>
                </c:pt>
                <c:pt idx="14">
                  <c:v>Germania</c:v>
                </c:pt>
                <c:pt idx="15">
                  <c:v>Gran Bretagna</c:v>
                </c:pt>
                <c:pt idx="16">
                  <c:v>Danimarca</c:v>
                </c:pt>
                <c:pt idx="17">
                  <c:v>Irlanda</c:v>
                </c:pt>
                <c:pt idx="18">
                  <c:v>Finlandia</c:v>
                </c:pt>
                <c:pt idx="19">
                  <c:v>Serbia</c:v>
                </c:pt>
                <c:pt idx="20">
                  <c:v>Svizzera</c:v>
                </c:pt>
                <c:pt idx="21">
                  <c:v>Repubblica Ceca</c:v>
                </c:pt>
                <c:pt idx="22">
                  <c:v>Polonia</c:v>
                </c:pt>
                <c:pt idx="23">
                  <c:v>Turchia</c:v>
                </c:pt>
                <c:pt idx="24">
                  <c:v>Romania</c:v>
                </c:pt>
                <c:pt idx="25">
                  <c:v>Francia</c:v>
                </c:pt>
                <c:pt idx="26">
                  <c:v>Slovenia</c:v>
                </c:pt>
                <c:pt idx="27">
                  <c:v>Bulgaria</c:v>
                </c:pt>
                <c:pt idx="28">
                  <c:v>Albania</c:v>
                </c:pt>
                <c:pt idx="29">
                  <c:v>Croazia</c:v>
                </c:pt>
                <c:pt idx="30">
                  <c:v>Estonia</c:v>
                </c:pt>
                <c:pt idx="31">
                  <c:v>Lettonia</c:v>
                </c:pt>
                <c:pt idx="32">
                  <c:v>Norvergia</c:v>
                </c:pt>
                <c:pt idx="33">
                  <c:v>Bosnia Erzegovina</c:v>
                </c:pt>
                <c:pt idx="34">
                  <c:v>Montenegro</c:v>
                </c:pt>
                <c:pt idx="35">
                  <c:v>Islanda</c:v>
                </c:pt>
                <c:pt idx="36">
                  <c:v>Lituania</c:v>
                </c:pt>
                <c:pt idx="37">
                  <c:v>Svezia</c:v>
                </c:pt>
              </c:strCache>
            </c:strRef>
          </c:cat>
          <c:val>
            <c:numRef>
              <c:f>Sheet1!$B$2:$B$39</c:f>
              <c:numCache>
                <c:formatCode>0.000</c:formatCode>
                <c:ptCount val="38"/>
                <c:pt idx="0">
                  <c:v>0.97503105590062111</c:v>
                </c:pt>
                <c:pt idx="1">
                  <c:v>0.22846032810054948</c:v>
                </c:pt>
                <c:pt idx="2">
                  <c:v>4.9292013857506707E-2</c:v>
                </c:pt>
                <c:pt idx="3">
                  <c:v>3.0847831938316823E-2</c:v>
                </c:pt>
                <c:pt idx="4">
                  <c:v>3.0632622688665442E-2</c:v>
                </c:pt>
                <c:pt idx="5">
                  <c:v>1.978587764449544E-2</c:v>
                </c:pt>
                <c:pt idx="6">
                  <c:v>1.8555951909102929E-2</c:v>
                </c:pt>
                <c:pt idx="7">
                  <c:v>1.6216240144844778E-2</c:v>
                </c:pt>
                <c:pt idx="8">
                  <c:v>1.470125560729074E-2</c:v>
                </c:pt>
                <c:pt idx="9">
                  <c:v>1.430969321183948E-2</c:v>
                </c:pt>
                <c:pt idx="10">
                  <c:v>1.4121969140337984E-2</c:v>
                </c:pt>
                <c:pt idx="11">
                  <c:v>1.3501008437458981E-2</c:v>
                </c:pt>
                <c:pt idx="12">
                  <c:v>1.2875922721239406E-2</c:v>
                </c:pt>
                <c:pt idx="13">
                  <c:v>1.2272297688065115E-2</c:v>
                </c:pt>
                <c:pt idx="14">
                  <c:v>1.0662923322543165E-2</c:v>
                </c:pt>
                <c:pt idx="15">
                  <c:v>1.0169580385870118E-2</c:v>
                </c:pt>
                <c:pt idx="16">
                  <c:v>1.0097124915482382E-2</c:v>
                </c:pt>
                <c:pt idx="17">
                  <c:v>1.0076109088402556E-2</c:v>
                </c:pt>
                <c:pt idx="18">
                  <c:v>9.7632761318494528E-3</c:v>
                </c:pt>
                <c:pt idx="19">
                  <c:v>8.8622720945966318E-3</c:v>
                </c:pt>
                <c:pt idx="20">
                  <c:v>8.8351202079272259E-3</c:v>
                </c:pt>
                <c:pt idx="21">
                  <c:v>8.4589153969018612E-3</c:v>
                </c:pt>
                <c:pt idx="22">
                  <c:v>7.8340327341959986E-3</c:v>
                </c:pt>
                <c:pt idx="23">
                  <c:v>7.0720706411073727E-3</c:v>
                </c:pt>
                <c:pt idx="24">
                  <c:v>6.8509527267624536E-3</c:v>
                </c:pt>
                <c:pt idx="25">
                  <c:v>6.3057071606244875E-3</c:v>
                </c:pt>
                <c:pt idx="26">
                  <c:v>6.2970419495762958E-3</c:v>
                </c:pt>
                <c:pt idx="27">
                  <c:v>5.9538508662861436E-3</c:v>
                </c:pt>
                <c:pt idx="28">
                  <c:v>5.4248974978562334E-3</c:v>
                </c:pt>
                <c:pt idx="29">
                  <c:v>2.8596502486085197E-3</c:v>
                </c:pt>
                <c:pt idx="30">
                  <c:v>1.9419407074962372E-3</c:v>
                </c:pt>
                <c:pt idx="31">
                  <c:v>1.5857442984473216E-3</c:v>
                </c:pt>
                <c:pt idx="32">
                  <c:v>1.2421506138871989E-3</c:v>
                </c:pt>
                <c:pt idx="33">
                  <c:v>1.0331566938985796E-3</c:v>
                </c:pt>
                <c:pt idx="34">
                  <c:v>6.887778410328856E-4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ED-4440-B372-82F4F20BE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040256"/>
        <c:axId val="186387840"/>
      </c:barChart>
      <c:catAx>
        <c:axId val="155040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it-IT"/>
          </a:p>
        </c:txPr>
        <c:crossAx val="186387840"/>
        <c:crosses val="autoZero"/>
        <c:auto val="1"/>
        <c:lblAlgn val="ctr"/>
        <c:lblOffset val="100"/>
        <c:noMultiLvlLbl val="0"/>
      </c:catAx>
      <c:valAx>
        <c:axId val="186387840"/>
        <c:scaling>
          <c:orientation val="minMax"/>
          <c:max val="0.1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it-IT" sz="1200" b="0" dirty="0"/>
                  <a:t>Incremento medio annuo in relazione alla </a:t>
                </a:r>
                <a:r>
                  <a:rPr lang="it-IT" sz="1200" b="0" dirty="0" err="1"/>
                  <a:t>sup</a:t>
                </a:r>
                <a:r>
                  <a:rPr lang="it-IT" sz="1200" b="0" dirty="0"/>
                  <a:t>. territoriale </a:t>
                </a:r>
              </a:p>
              <a:p>
                <a:pPr>
                  <a:defRPr/>
                </a:pPr>
                <a:r>
                  <a:rPr lang="it-IT" sz="1200" b="0" dirty="0"/>
                  <a:t>[% 2009-2012]</a:t>
                </a:r>
              </a:p>
            </c:rich>
          </c:tx>
          <c:overlay val="0"/>
        </c:title>
        <c:numFmt formatCode="0.00" sourceLinked="0"/>
        <c:majorTickMark val="out"/>
        <c:minorTickMark val="none"/>
        <c:tickLblPos val="nextTo"/>
        <c:crossAx val="155040256"/>
        <c:crosses val="autoZero"/>
        <c:crossBetween val="between"/>
        <c:majorUnit val="2.0000000000000004E-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n-lt"/>
        </a:defRPr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m2/ettaro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BF-4402-BD37-799B3AF1644A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6BF-4402-BD37-799B3AF1644A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6BF-4402-BD37-799B3AF1644A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6BF-4402-BD37-799B3AF1644A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6BF-4402-BD37-799B3AF1644A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Foglio1!$A$2:$A$12</c:f>
              <c:strCache>
                <c:ptCount val="11"/>
                <c:pt idx="0">
                  <c:v>Italia</c:v>
                </c:pt>
                <c:pt idx="1">
                  <c:v>Aree protette</c:v>
                </c:pt>
                <c:pt idx="2">
                  <c:v>Costa (0-300m)</c:v>
                </c:pt>
                <c:pt idx="3">
                  <c:v>Costa (300-1.000m)</c:v>
                </c:pt>
                <c:pt idx="4">
                  <c:v>Pianura</c:v>
                </c:pt>
                <c:pt idx="5">
                  <c:v>Collina</c:v>
                </c:pt>
                <c:pt idx="6">
                  <c:v>Montagna</c:v>
                </c:pt>
                <c:pt idx="7">
                  <c:v>Pericolosità idraulica (media)</c:v>
                </c:pt>
                <c:pt idx="8">
                  <c:v>Pericolosità da frana</c:v>
                </c:pt>
                <c:pt idx="9">
                  <c:v>Pericolosità sismica (alta)</c:v>
                </c:pt>
                <c:pt idx="10">
                  <c:v>Tutela paesaggistica</c:v>
                </c:pt>
              </c:strCache>
            </c:strRef>
          </c:cat>
          <c:val>
            <c:numRef>
              <c:f>Foglio1!$B$2:$B$12</c:f>
              <c:numCache>
                <c:formatCode>General</c:formatCode>
                <c:ptCount val="11"/>
                <c:pt idx="0">
                  <c:v>1.73</c:v>
                </c:pt>
                <c:pt idx="1">
                  <c:v>0.27</c:v>
                </c:pt>
                <c:pt idx="2">
                  <c:v>2.33</c:v>
                </c:pt>
                <c:pt idx="3">
                  <c:v>3.09</c:v>
                </c:pt>
                <c:pt idx="4">
                  <c:v>3.05</c:v>
                </c:pt>
                <c:pt idx="5">
                  <c:v>0.73</c:v>
                </c:pt>
                <c:pt idx="6">
                  <c:v>0.49</c:v>
                </c:pt>
                <c:pt idx="7">
                  <c:v>3.11</c:v>
                </c:pt>
                <c:pt idx="8">
                  <c:v>0.53</c:v>
                </c:pt>
                <c:pt idx="9">
                  <c:v>1.5</c:v>
                </c:pt>
                <c:pt idx="10">
                  <c:v>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BF-4402-BD37-799B3AF164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8657856"/>
        <c:axId val="388658840"/>
      </c:barChart>
      <c:catAx>
        <c:axId val="38865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8658840"/>
        <c:crosses val="autoZero"/>
        <c:auto val="1"/>
        <c:lblAlgn val="ctr"/>
        <c:lblOffset val="100"/>
        <c:noMultiLvlLbl val="0"/>
      </c:catAx>
      <c:valAx>
        <c:axId val="38865884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[m</a:t>
                </a:r>
                <a:r>
                  <a:rPr lang="it-IT" baseline="30000" dirty="0"/>
                  <a:t>2</a:t>
                </a:r>
                <a:r>
                  <a:rPr lang="it-IT" dirty="0"/>
                  <a:t>/ettaro]</a:t>
                </a:r>
              </a:p>
            </c:rich>
          </c:tx>
          <c:layout>
            <c:manualLayout>
              <c:xMode val="edge"/>
              <c:yMode val="edge"/>
              <c:x val="1.7485429955708166E-2"/>
              <c:y val="0.356471634558203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crossAx val="3886578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34118472259932"/>
          <c:y val="3.3415045736714076E-2"/>
          <c:w val="0.81297877635985161"/>
          <c:h val="0.689371850580397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Foglio3!$E$3</c:f>
              <c:strCache>
                <c:ptCount val="1"/>
                <c:pt idx="0">
                  <c:v>Consumo di suolo (incremento 2016-17 in ettari)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/>
          </c:spPr>
          <c:invertIfNegative val="0"/>
          <c:cat>
            <c:strRef>
              <c:f>Foglio3!$D$4:$D$9</c:f>
              <c:strCache>
                <c:ptCount val="6"/>
                <c:pt idx="0">
                  <c:v>&lt;5.000</c:v>
                </c:pt>
                <c:pt idx="1">
                  <c:v>&lt;10.000</c:v>
                </c:pt>
                <c:pt idx="2">
                  <c:v>&lt;20.000</c:v>
                </c:pt>
                <c:pt idx="3">
                  <c:v>&lt;50.000</c:v>
                </c:pt>
                <c:pt idx="4">
                  <c:v>&lt;100.000</c:v>
                </c:pt>
                <c:pt idx="5">
                  <c:v>≥100.000</c:v>
                </c:pt>
              </c:strCache>
            </c:strRef>
          </c:cat>
          <c:val>
            <c:numRef>
              <c:f>Foglio3!$E$4:$E$9</c:f>
              <c:numCache>
                <c:formatCode>#,##0</c:formatCode>
                <c:ptCount val="6"/>
                <c:pt idx="0">
                  <c:v>1636.5799999999904</c:v>
                </c:pt>
                <c:pt idx="1">
                  <c:v>1102.2399999999966</c:v>
                </c:pt>
                <c:pt idx="2">
                  <c:v>973.49999999999932</c:v>
                </c:pt>
                <c:pt idx="3">
                  <c:v>766.69000000000312</c:v>
                </c:pt>
                <c:pt idx="4">
                  <c:v>359.19000000000028</c:v>
                </c:pt>
                <c:pt idx="5">
                  <c:v>372.76000000000454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DC-4210-8F22-AE30868FB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968408"/>
        <c:axId val="646965128"/>
      </c:barChart>
      <c:scatterChart>
        <c:scatterStyle val="lineMarker"/>
        <c:varyColors val="0"/>
        <c:ser>
          <c:idx val="1"/>
          <c:order val="1"/>
          <c:tx>
            <c:strRef>
              <c:f>Foglio3!$F$3</c:f>
              <c:strCache>
                <c:ptCount val="1"/>
                <c:pt idx="0">
                  <c:v>Densità dei cambiamenti in mq/ha (media dei comuni)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8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strRef>
              <c:f>Foglio3!$D$4:$D$9</c:f>
              <c:strCache>
                <c:ptCount val="6"/>
                <c:pt idx="0">
                  <c:v>&lt;5.000</c:v>
                </c:pt>
                <c:pt idx="1">
                  <c:v>&lt;10.000</c:v>
                </c:pt>
                <c:pt idx="2">
                  <c:v>&lt;20.000</c:v>
                </c:pt>
                <c:pt idx="3">
                  <c:v>&lt;50.000</c:v>
                </c:pt>
                <c:pt idx="4">
                  <c:v>&lt;100.000</c:v>
                </c:pt>
                <c:pt idx="5">
                  <c:v>≥100.000</c:v>
                </c:pt>
              </c:strCache>
            </c:strRef>
          </c:xVal>
          <c:yVal>
            <c:numRef>
              <c:f>Foglio3!$F$4:$F$9</c:f>
              <c:numCache>
                <c:formatCode>0</c:formatCode>
                <c:ptCount val="6"/>
                <c:pt idx="0">
                  <c:v>0.96899214766024067</c:v>
                </c:pt>
                <c:pt idx="1">
                  <c:v>2.3943318494503063</c:v>
                </c:pt>
                <c:pt idx="2">
                  <c:v>2.7787424167091879</c:v>
                </c:pt>
                <c:pt idx="3">
                  <c:v>2.7804320929063437</c:v>
                </c:pt>
                <c:pt idx="4">
                  <c:v>2.613820611961053</c:v>
                </c:pt>
                <c:pt idx="5">
                  <c:v>3.6846693645334616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EDC-4210-8F22-AE30868FB9D3}"/>
            </c:ext>
          </c:extLst>
        </c:ser>
        <c:ser>
          <c:idx val="2"/>
          <c:order val="2"/>
          <c:tx>
            <c:strRef>
              <c:f>Foglio3!$G$3</c:f>
              <c:strCache>
                <c:ptCount val="1"/>
                <c:pt idx="0">
                  <c:v>Densità dei cambiamenti in mq/ha (media nazionale)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strRef>
              <c:f>Foglio3!$D$4:$D$9</c:f>
              <c:strCache>
                <c:ptCount val="6"/>
                <c:pt idx="0">
                  <c:v>&lt;5.000</c:v>
                </c:pt>
                <c:pt idx="1">
                  <c:v>&lt;10.000</c:v>
                </c:pt>
                <c:pt idx="2">
                  <c:v>&lt;20.000</c:v>
                </c:pt>
                <c:pt idx="3">
                  <c:v>&lt;50.000</c:v>
                </c:pt>
                <c:pt idx="4">
                  <c:v>&lt;100.000</c:v>
                </c:pt>
                <c:pt idx="5">
                  <c:v>≥100.000</c:v>
                </c:pt>
              </c:strCache>
            </c:strRef>
          </c:xVal>
          <c:yVal>
            <c:numRef>
              <c:f>Foglio3!$G$4:$G$9</c:f>
              <c:numCache>
                <c:formatCode>0</c:formatCode>
                <c:ptCount val="6"/>
                <c:pt idx="0">
                  <c:v>1.7289341403475904</c:v>
                </c:pt>
                <c:pt idx="1">
                  <c:v>1.7289341403475904</c:v>
                </c:pt>
                <c:pt idx="2">
                  <c:v>1.7289341403475904</c:v>
                </c:pt>
                <c:pt idx="3">
                  <c:v>1.7289341403475904</c:v>
                </c:pt>
                <c:pt idx="4">
                  <c:v>1.7289341403475904</c:v>
                </c:pt>
                <c:pt idx="5">
                  <c:v>1.7289341403475904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EDC-4210-8F22-AE30868FB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111608"/>
        <c:axId val="658105048"/>
      </c:scatterChart>
      <c:catAx>
        <c:axId val="646968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it-IT"/>
                  <a:t>Popolazione residente nel comune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646965128"/>
        <c:crosses val="autoZero"/>
        <c:auto val="1"/>
        <c:lblAlgn val="ctr"/>
        <c:lblOffset val="100"/>
        <c:noMultiLvlLbl val="0"/>
      </c:catAx>
      <c:valAx>
        <c:axId val="6469651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66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it-IT" dirty="0">
                    <a:solidFill>
                      <a:srgbClr val="006600"/>
                    </a:solidFill>
                  </a:rPr>
                  <a:t>Consumo di suolo [incremento 2016-17 in ettari]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66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66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646968408"/>
        <c:crosses val="autoZero"/>
        <c:crossBetween val="between"/>
        <c:majorUnit val="500"/>
      </c:valAx>
      <c:valAx>
        <c:axId val="6581050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it-IT">
                    <a:solidFill>
                      <a:srgbClr val="C00000"/>
                    </a:solidFill>
                  </a:rPr>
                  <a:t>Densità dei cambiamenti in mq/ha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C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658111608"/>
        <c:crosses val="max"/>
        <c:crossBetween val="midCat"/>
        <c:majorUnit val="1"/>
      </c:valAx>
      <c:valAx>
        <c:axId val="658111608"/>
        <c:scaling>
          <c:orientation val="minMax"/>
        </c:scaling>
        <c:delete val="1"/>
        <c:axPos val="t"/>
        <c:majorTickMark val="out"/>
        <c:minorTickMark val="none"/>
        <c:tickLblPos val="nextTo"/>
        <c:crossAx val="658105048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438999004434788"/>
          <c:y val="0.85547999535229247"/>
          <c:w val="0.56035783781337678"/>
          <c:h val="0.14452000464770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+mn-lt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40252034533434"/>
          <c:y val="5.0925925925925923E-2"/>
          <c:w val="0.86123137441645148"/>
          <c:h val="0.76994604841061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00"/>
            </a:solidFill>
            <a:ln>
              <a:noFill/>
            </a:ln>
            <a:effectLst/>
          </c:spPr>
          <c:invertIfNegative val="0"/>
          <c:cat>
            <c:strRef>
              <c:f>Foglio2!$E$4:$E$9</c:f>
              <c:strCache>
                <c:ptCount val="6"/>
                <c:pt idx="0">
                  <c:v>&lt;5.000</c:v>
                </c:pt>
                <c:pt idx="1">
                  <c:v>&lt;10.000</c:v>
                </c:pt>
                <c:pt idx="2">
                  <c:v>&lt;20.000</c:v>
                </c:pt>
                <c:pt idx="3">
                  <c:v>&lt;50.000</c:v>
                </c:pt>
                <c:pt idx="4">
                  <c:v>&lt;100.000</c:v>
                </c:pt>
                <c:pt idx="5">
                  <c:v>≥100.000</c:v>
                </c:pt>
              </c:strCache>
            </c:strRef>
          </c:cat>
          <c:val>
            <c:numRef>
              <c:f>Foglio2!$F$4:$F$9</c:f>
              <c:numCache>
                <c:formatCode>General</c:formatCode>
                <c:ptCount val="6"/>
                <c:pt idx="0">
                  <c:v>185.04008221993845</c:v>
                </c:pt>
                <c:pt idx="1">
                  <c:v>250.50647158131662</c:v>
                </c:pt>
                <c:pt idx="2">
                  <c:v>204.8231953096371</c:v>
                </c:pt>
                <c:pt idx="3">
                  <c:v>135.75015693659816</c:v>
                </c:pt>
                <c:pt idx="4">
                  <c:v>142.73024777933813</c:v>
                </c:pt>
                <c:pt idx="5">
                  <c:v>55.809523809525679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61-44B3-9E35-FB01B6A2C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25213512"/>
        <c:axId val="625208592"/>
      </c:barChart>
      <c:lineChart>
        <c:grouping val="standard"/>
        <c:varyColors val="0"/>
        <c:ser>
          <c:idx val="1"/>
          <c:order val="1"/>
          <c:spPr>
            <a:ln w="698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Foglio2!$G$4:$G$9</c:f>
              <c:numCache>
                <c:formatCode>General</c:formatCode>
                <c:ptCount val="6"/>
                <c:pt idx="0">
                  <c:v>162.21394871136545</c:v>
                </c:pt>
                <c:pt idx="1">
                  <c:v>162.21394871136545</c:v>
                </c:pt>
                <c:pt idx="2">
                  <c:v>162.21394871136545</c:v>
                </c:pt>
                <c:pt idx="3">
                  <c:v>162.21394871136545</c:v>
                </c:pt>
                <c:pt idx="4">
                  <c:v>162.21394871136545</c:v>
                </c:pt>
                <c:pt idx="5">
                  <c:v>162.21394871136545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61-44B3-9E35-FB01B6A2C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5213512"/>
        <c:axId val="625208592"/>
      </c:lineChart>
      <c:catAx>
        <c:axId val="625213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it-IT"/>
                  <a:t>Popolazione residente nel comune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625208592"/>
        <c:crosses val="autoZero"/>
        <c:auto val="1"/>
        <c:lblAlgn val="ctr"/>
        <c:lblOffset val="100"/>
        <c:noMultiLvlLbl val="0"/>
      </c:catAx>
      <c:valAx>
        <c:axId val="625208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66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it-IT" sz="1400" dirty="0">
                    <a:solidFill>
                      <a:srgbClr val="006600"/>
                    </a:solidFill>
                  </a:rPr>
                  <a:t>Consumo marginale di suolo medio [m</a:t>
                </a:r>
                <a:r>
                  <a:rPr lang="it-IT" sz="1400" baseline="30000" dirty="0">
                    <a:solidFill>
                      <a:srgbClr val="006600"/>
                    </a:solidFill>
                  </a:rPr>
                  <a:t>2</a:t>
                </a:r>
                <a:r>
                  <a:rPr lang="it-IT" sz="1400" dirty="0">
                    <a:solidFill>
                      <a:srgbClr val="006600"/>
                    </a:solidFill>
                  </a:rPr>
                  <a:t>/ab]</a:t>
                </a:r>
              </a:p>
            </c:rich>
          </c:tx>
          <c:layout>
            <c:manualLayout>
              <c:xMode val="edge"/>
              <c:yMode val="edge"/>
              <c:x val="2.7777777777777776E-2"/>
              <c:y val="8.224154272382619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66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66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625213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latin typeface="+mn-lt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97764847403388"/>
          <c:y val="0.20810580378435731"/>
          <c:w val="0.67127681931699956"/>
          <c:h val="0.6910796913119773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9F-4D08-925B-EDA09BEADB0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9F-4D08-925B-EDA09BEADB0A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9F-4D08-925B-EDA09BEADB0A}"/>
              </c:ext>
            </c:extLst>
          </c:dPt>
          <c:dPt>
            <c:idx val="3"/>
            <c:bubble3D val="0"/>
            <c:spPr>
              <a:solidFill>
                <a:srgbClr val="00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9F-4D08-925B-EDA09BEADB0A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9F-4D08-925B-EDA09BEADB0A}"/>
              </c:ext>
            </c:extLst>
          </c:dPt>
          <c:dLbls>
            <c:dLbl>
              <c:idx val="4"/>
              <c:layout>
                <c:manualLayout>
                  <c:x val="3.2116788321167829E-2"/>
                  <c:y val="-2.5072649818857756E-1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19F-4D08-925B-EDA09BEADB0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Foglio1!$Q$5:$Q$9</c:f>
              <c:strCache>
                <c:ptCount val="5"/>
                <c:pt idx="0">
                  <c:v>Seminativi</c:v>
                </c:pt>
                <c:pt idx="1">
                  <c:v>Altre aree agricole</c:v>
                </c:pt>
                <c:pt idx="2">
                  <c:v>Aree a copertura erbacea</c:v>
                </c:pt>
                <c:pt idx="3">
                  <c:v>Aree alberate o arbustive</c:v>
                </c:pt>
                <c:pt idx="4">
                  <c:v>Aree non vegetate</c:v>
                </c:pt>
              </c:strCache>
            </c:strRef>
          </c:cat>
          <c:val>
            <c:numRef>
              <c:f>Foglio1!$R$5:$R$9</c:f>
              <c:numCache>
                <c:formatCode>0.0</c:formatCode>
                <c:ptCount val="5"/>
                <c:pt idx="0">
                  <c:v>55.706216362825124</c:v>
                </c:pt>
                <c:pt idx="1">
                  <c:v>14.923936246040372</c:v>
                </c:pt>
                <c:pt idx="2">
                  <c:v>18.716293398551116</c:v>
                </c:pt>
                <c:pt idx="3">
                  <c:v>9.4301651982174945</c:v>
                </c:pt>
                <c:pt idx="4">
                  <c:v>1.2233887943658945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19F-4D08-925B-EDA09BEAD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n-lt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anose="02040602050505020304" pitchFamily="18" charset="0"/>
                <a:ea typeface="+mn-ea"/>
                <a:cs typeface="+mn-cs"/>
              </a:defRPr>
            </a:pPr>
            <a:r>
              <a:rPr lang="it-IT" dirty="0"/>
              <a:t>Copertura del suolo per ambiti territoriali [%]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Lucida Bright" panose="02040602050505020304" pitchFamily="18" charset="0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3.9060792763390403E-2"/>
          <c:y val="0.1036421851510963"/>
          <c:w val="0.95416477668614896"/>
          <c:h val="0.63764131123594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Media nazionale 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Superfici artificiali e costruzioni</c:v>
                </c:pt>
                <c:pt idx="1">
                  <c:v>Superfici naturali non vegetate</c:v>
                </c:pt>
                <c:pt idx="2">
                  <c:v>Alberi</c:v>
                </c:pt>
                <c:pt idx="3">
                  <c:v>Arbusti</c:v>
                </c:pt>
                <c:pt idx="4">
                  <c:v>Vegetazione erbacea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7.65</c:v>
                </c:pt>
                <c:pt idx="1">
                  <c:v>1.63</c:v>
                </c:pt>
                <c:pt idx="2">
                  <c:v>45.94</c:v>
                </c:pt>
                <c:pt idx="3">
                  <c:v>4.6100000000000003</c:v>
                </c:pt>
                <c:pt idx="4">
                  <c:v>38.700000000000003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E1-4811-BD61-6F70F4E92904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Aree protette</c:v>
                </c:pt>
              </c:strCache>
            </c:strRef>
          </c:tx>
          <c:spPr>
            <a:solidFill>
              <a:srgbClr val="197F40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Superfici artificiali e costruzioni</c:v>
                </c:pt>
                <c:pt idx="1">
                  <c:v>Superfici naturali non vegetate</c:v>
                </c:pt>
                <c:pt idx="2">
                  <c:v>Alberi</c:v>
                </c:pt>
                <c:pt idx="3">
                  <c:v>Arbusti</c:v>
                </c:pt>
                <c:pt idx="4">
                  <c:v>Vegetazione erbacea</c:v>
                </c:pt>
              </c:strCache>
            </c:strRef>
          </c:cat>
          <c:val>
            <c:numRef>
              <c:f>Foglio1!$C$2:$C$6</c:f>
              <c:numCache>
                <c:formatCode>General</c:formatCode>
                <c:ptCount val="5"/>
                <c:pt idx="0">
                  <c:v>2.38</c:v>
                </c:pt>
                <c:pt idx="1">
                  <c:v>5.85</c:v>
                </c:pt>
                <c:pt idx="2">
                  <c:v>60.47</c:v>
                </c:pt>
                <c:pt idx="3">
                  <c:v>4.9800000000000004</c:v>
                </c:pt>
                <c:pt idx="4">
                  <c:v>22.93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E1-4811-BD61-6F70F4E92904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Corpi idrici (150m) </c:v>
                </c:pt>
              </c:strCache>
            </c:strRef>
          </c:tx>
          <c:spPr>
            <a:solidFill>
              <a:srgbClr val="2AB3DF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Superfici artificiali e costruzioni</c:v>
                </c:pt>
                <c:pt idx="1">
                  <c:v>Superfici naturali non vegetate</c:v>
                </c:pt>
                <c:pt idx="2">
                  <c:v>Alberi</c:v>
                </c:pt>
                <c:pt idx="3">
                  <c:v>Arbusti</c:v>
                </c:pt>
                <c:pt idx="4">
                  <c:v>Vegetazione erbacea</c:v>
                </c:pt>
              </c:strCache>
            </c:strRef>
          </c:cat>
          <c:val>
            <c:numRef>
              <c:f>Foglio1!$D$2:$D$6</c:f>
              <c:numCache>
                <c:formatCode>General</c:formatCode>
                <c:ptCount val="5"/>
                <c:pt idx="0">
                  <c:v>7.5</c:v>
                </c:pt>
                <c:pt idx="1">
                  <c:v>1.8</c:v>
                </c:pt>
                <c:pt idx="2">
                  <c:v>16.82</c:v>
                </c:pt>
                <c:pt idx="3">
                  <c:v>1.87</c:v>
                </c:pt>
                <c:pt idx="4">
                  <c:v>22.76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E1-4811-BD61-6F70F4E92904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Quota (&lt;300m)</c:v>
                </c:pt>
              </c:strCache>
            </c:strRef>
          </c:tx>
          <c:spPr>
            <a:solidFill>
              <a:srgbClr val="FFF1B5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Superfici artificiali e costruzioni</c:v>
                </c:pt>
                <c:pt idx="1">
                  <c:v>Superfici naturali non vegetate</c:v>
                </c:pt>
                <c:pt idx="2">
                  <c:v>Alberi</c:v>
                </c:pt>
                <c:pt idx="3">
                  <c:v>Arbusti</c:v>
                </c:pt>
                <c:pt idx="4">
                  <c:v>Vegetazione erbacea</c:v>
                </c:pt>
              </c:strCache>
            </c:strRef>
          </c:cat>
          <c:val>
            <c:numRef>
              <c:f>Foglio1!$E$2:$E$6</c:f>
              <c:numCache>
                <c:formatCode>General</c:formatCode>
                <c:ptCount val="5"/>
                <c:pt idx="0">
                  <c:v>11.87</c:v>
                </c:pt>
                <c:pt idx="1">
                  <c:v>0.39</c:v>
                </c:pt>
                <c:pt idx="2">
                  <c:v>28.15</c:v>
                </c:pt>
                <c:pt idx="3">
                  <c:v>5.01</c:v>
                </c:pt>
                <c:pt idx="4">
                  <c:v>51.97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E1-4811-BD61-6F70F4E92904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Quota (300-600m)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Superfici artificiali e costruzioni</c:v>
                </c:pt>
                <c:pt idx="1">
                  <c:v>Superfici naturali non vegetate</c:v>
                </c:pt>
                <c:pt idx="2">
                  <c:v>Alberi</c:v>
                </c:pt>
                <c:pt idx="3">
                  <c:v>Arbusti</c:v>
                </c:pt>
                <c:pt idx="4">
                  <c:v>Vegetazione erbacea</c:v>
                </c:pt>
              </c:strCache>
            </c:strRef>
          </c:cat>
          <c:val>
            <c:numRef>
              <c:f>Foglio1!$F$2:$F$6</c:f>
              <c:numCache>
                <c:formatCode>General</c:formatCode>
                <c:ptCount val="5"/>
                <c:pt idx="0">
                  <c:v>5.82</c:v>
                </c:pt>
                <c:pt idx="1">
                  <c:v>0.19</c:v>
                </c:pt>
                <c:pt idx="2">
                  <c:v>56.25</c:v>
                </c:pt>
                <c:pt idx="3">
                  <c:v>4.32</c:v>
                </c:pt>
                <c:pt idx="4">
                  <c:v>33.049999999999997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E1-4811-BD61-6F70F4E92904}"/>
            </c:ext>
          </c:extLst>
        </c:ser>
        <c:ser>
          <c:idx val="5"/>
          <c:order val="5"/>
          <c:tx>
            <c:strRef>
              <c:f>Foglio1!$G$1</c:f>
              <c:strCache>
                <c:ptCount val="1"/>
                <c:pt idx="0">
                  <c:v>Quota (&gt;600m)</c:v>
                </c:pt>
              </c:strCache>
            </c:strRef>
          </c:tx>
          <c:spPr>
            <a:solidFill>
              <a:srgbClr val="EF862B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Superfici artificiali e costruzioni</c:v>
                </c:pt>
                <c:pt idx="1">
                  <c:v>Superfici naturali non vegetate</c:v>
                </c:pt>
                <c:pt idx="2">
                  <c:v>Alberi</c:v>
                </c:pt>
                <c:pt idx="3">
                  <c:v>Arbusti</c:v>
                </c:pt>
                <c:pt idx="4">
                  <c:v>Vegetazione erbacea</c:v>
                </c:pt>
              </c:strCache>
            </c:strRef>
          </c:cat>
          <c:val>
            <c:numRef>
              <c:f>Foglio1!$G$2:$G$6</c:f>
              <c:numCache>
                <c:formatCode>General</c:formatCode>
                <c:ptCount val="5"/>
                <c:pt idx="0">
                  <c:v>2.7</c:v>
                </c:pt>
                <c:pt idx="1">
                  <c:v>4.5199999999999996</c:v>
                </c:pt>
                <c:pt idx="2">
                  <c:v>64.94</c:v>
                </c:pt>
                <c:pt idx="3">
                  <c:v>4.24</c:v>
                </c:pt>
                <c:pt idx="4">
                  <c:v>23.04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E1-4811-BD61-6F70F4E92904}"/>
            </c:ext>
          </c:extLst>
        </c:ser>
        <c:ser>
          <c:idx val="6"/>
          <c:order val="6"/>
          <c:tx>
            <c:strRef>
              <c:f>Foglio1!$H$1</c:f>
              <c:strCache>
                <c:ptCount val="1"/>
                <c:pt idx="0">
                  <c:v>Costa (300m)</c:v>
                </c:pt>
              </c:strCache>
            </c:strRef>
          </c:tx>
          <c:spPr>
            <a:solidFill>
              <a:srgbClr val="CC9900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Superfici artificiali e costruzioni</c:v>
                </c:pt>
                <c:pt idx="1">
                  <c:v>Superfici naturali non vegetate</c:v>
                </c:pt>
                <c:pt idx="2">
                  <c:v>Alberi</c:v>
                </c:pt>
                <c:pt idx="3">
                  <c:v>Arbusti</c:v>
                </c:pt>
                <c:pt idx="4">
                  <c:v>Vegetazione erbacea</c:v>
                </c:pt>
              </c:strCache>
            </c:strRef>
          </c:cat>
          <c:val>
            <c:numRef>
              <c:f>Foglio1!$H$2:$H$6</c:f>
              <c:numCache>
                <c:formatCode>General</c:formatCode>
                <c:ptCount val="5"/>
                <c:pt idx="0">
                  <c:v>23.4</c:v>
                </c:pt>
                <c:pt idx="1">
                  <c:v>3.13</c:v>
                </c:pt>
                <c:pt idx="2">
                  <c:v>21.09</c:v>
                </c:pt>
                <c:pt idx="3">
                  <c:v>9.81</c:v>
                </c:pt>
                <c:pt idx="4">
                  <c:v>23.41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E1-4811-BD61-6F70F4E92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3191504"/>
        <c:axId val="403193472"/>
      </c:barChart>
      <c:catAx>
        <c:axId val="40319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anose="02040602050505020304" pitchFamily="18" charset="0"/>
                <a:ea typeface="+mn-ea"/>
                <a:cs typeface="+mn-cs"/>
              </a:defRPr>
            </a:pPr>
            <a:endParaRPr lang="it-IT"/>
          </a:p>
        </c:txPr>
        <c:crossAx val="403193472"/>
        <c:crosses val="autoZero"/>
        <c:auto val="1"/>
        <c:lblAlgn val="ctr"/>
        <c:lblOffset val="100"/>
        <c:noMultiLvlLbl val="0"/>
      </c:catAx>
      <c:valAx>
        <c:axId val="403193472"/>
        <c:scaling>
          <c:orientation val="minMax"/>
          <c:max val="6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anose="02040602050505020304" pitchFamily="18" charset="0"/>
                <a:ea typeface="+mn-ea"/>
                <a:cs typeface="+mn-cs"/>
              </a:defRPr>
            </a:pPr>
            <a:endParaRPr lang="it-IT"/>
          </a:p>
        </c:txPr>
        <c:crossAx val="403191504"/>
        <c:crosses val="autoZero"/>
        <c:crossBetween val="between"/>
        <c:majorUnit val="1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ucida Bright" panose="02040602050505020304" pitchFamily="18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Lucida Bright" panose="02040602050505020304" pitchFamily="18" charset="0"/>
        </a:defRPr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anose="02040602050505020304" pitchFamily="18" charset="0"/>
                <a:ea typeface="+mn-ea"/>
                <a:cs typeface="+mn-cs"/>
              </a:defRPr>
            </a:pPr>
            <a:r>
              <a:rPr lang="it-IT" dirty="0"/>
              <a:t>Indice di copertura arborea per comune [%]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Lucida Bright" panose="02040602050505020304" pitchFamily="18" charset="0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3.9060792763390403E-2"/>
          <c:y val="0.1036421851510963"/>
          <c:w val="0.95416477668614896"/>
          <c:h val="0.70543051753315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6634"/>
            </a:solidFill>
            <a:ln>
              <a:noFill/>
            </a:ln>
            <a:effectLst/>
          </c:spPr>
          <c:invertIfNegative val="0"/>
          <c:cat>
            <c:strRef>
              <c:f>Foglio1!$A$2:$A$15</c:f>
              <c:strCache>
                <c:ptCount val="14"/>
                <c:pt idx="0">
                  <c:v>Torino</c:v>
                </c:pt>
                <c:pt idx="1">
                  <c:v>Genova</c:v>
                </c:pt>
                <c:pt idx="2">
                  <c:v>Milano</c:v>
                </c:pt>
                <c:pt idx="3">
                  <c:v>Venezia</c:v>
                </c:pt>
                <c:pt idx="4">
                  <c:v>Bologna</c:v>
                </c:pt>
                <c:pt idx="5">
                  <c:v>Firenze</c:v>
                </c:pt>
                <c:pt idx="6">
                  <c:v>Roma</c:v>
                </c:pt>
                <c:pt idx="7">
                  <c:v>Napoli</c:v>
                </c:pt>
                <c:pt idx="8">
                  <c:v>Bari</c:v>
                </c:pt>
                <c:pt idx="9">
                  <c:v>R. Calabria</c:v>
                </c:pt>
                <c:pt idx="10">
                  <c:v>Palermo</c:v>
                </c:pt>
                <c:pt idx="11">
                  <c:v>Messina</c:v>
                </c:pt>
                <c:pt idx="12">
                  <c:v>Catania</c:v>
                </c:pt>
                <c:pt idx="13">
                  <c:v>Cagliari</c:v>
                </c:pt>
              </c:strCache>
            </c:strRef>
          </c:cat>
          <c:val>
            <c:numRef>
              <c:f>Foglio1!$B$2:$B$15</c:f>
              <c:numCache>
                <c:formatCode>General</c:formatCode>
                <c:ptCount val="14"/>
                <c:pt idx="0">
                  <c:v>19.3</c:v>
                </c:pt>
                <c:pt idx="1">
                  <c:v>54</c:v>
                </c:pt>
                <c:pt idx="2">
                  <c:v>10.7</c:v>
                </c:pt>
                <c:pt idx="3">
                  <c:v>2.7</c:v>
                </c:pt>
                <c:pt idx="4">
                  <c:v>21.4</c:v>
                </c:pt>
                <c:pt idx="5">
                  <c:v>39.4</c:v>
                </c:pt>
                <c:pt idx="6">
                  <c:v>21.7</c:v>
                </c:pt>
                <c:pt idx="7">
                  <c:v>21.6</c:v>
                </c:pt>
                <c:pt idx="8">
                  <c:v>39.4</c:v>
                </c:pt>
                <c:pt idx="9">
                  <c:v>54.5</c:v>
                </c:pt>
                <c:pt idx="10">
                  <c:v>33.4</c:v>
                </c:pt>
                <c:pt idx="11">
                  <c:v>49.9</c:v>
                </c:pt>
                <c:pt idx="12">
                  <c:v>28</c:v>
                </c:pt>
                <c:pt idx="1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E1-4811-BD61-6F70F4E92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3191504"/>
        <c:axId val="403193472"/>
      </c:barChart>
      <c:catAx>
        <c:axId val="40319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anose="02040602050505020304" pitchFamily="18" charset="0"/>
                <a:ea typeface="+mn-ea"/>
                <a:cs typeface="+mn-cs"/>
              </a:defRPr>
            </a:pPr>
            <a:endParaRPr lang="it-IT"/>
          </a:p>
        </c:txPr>
        <c:crossAx val="403193472"/>
        <c:crosses val="autoZero"/>
        <c:auto val="1"/>
        <c:lblAlgn val="ctr"/>
        <c:lblOffset val="100"/>
        <c:noMultiLvlLbl val="0"/>
      </c:catAx>
      <c:valAx>
        <c:axId val="403193472"/>
        <c:scaling>
          <c:orientation val="minMax"/>
          <c:max val="5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anose="02040602050505020304" pitchFamily="18" charset="0"/>
                <a:ea typeface="+mn-ea"/>
                <a:cs typeface="+mn-cs"/>
              </a:defRPr>
            </a:pPr>
            <a:endParaRPr lang="it-IT"/>
          </a:p>
        </c:txPr>
        <c:crossAx val="40319150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Lucida Bright" panose="02040602050505020304" pitchFamily="18" charset="0"/>
        </a:defRPr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89998137772109"/>
          <c:y val="3.4683688258014413E-2"/>
          <c:w val="0.80872978466700995"/>
          <c:h val="0.793488386069292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428-4E74-BE74-C122E1F9F102}"/>
              </c:ext>
            </c:extLst>
          </c:dPt>
          <c:dPt>
            <c:idx val="1"/>
            <c:invertIfNegative val="0"/>
            <c:bubble3D val="0"/>
            <c:spPr>
              <a:solidFill>
                <a:srgbClr val="E432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428-4E74-BE74-C122E1F9F102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428-4E74-BE74-C122E1F9F102}"/>
              </c:ext>
            </c:extLst>
          </c:dPt>
          <c:cat>
            <c:strRef>
              <c:f>Foglio1!$A$2:$A$4</c:f>
              <c:strCache>
                <c:ptCount val="3"/>
                <c:pt idx="0">
                  <c:v>Urbano</c:v>
                </c:pt>
                <c:pt idx="1">
                  <c:v>Agricolo</c:v>
                </c:pt>
                <c:pt idx="2">
                  <c:v>Naturale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0.64</c:v>
                </c:pt>
                <c:pt idx="1">
                  <c:v>-0.17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28-4E74-BE74-C122E1F9F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9446256"/>
        <c:axId val="769444288"/>
      </c:barChart>
      <c:catAx>
        <c:axId val="76944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anose="02040602050505020304" pitchFamily="18" charset="0"/>
                <a:ea typeface="+mn-ea"/>
                <a:cs typeface="+mn-cs"/>
              </a:defRPr>
            </a:pPr>
            <a:endParaRPr lang="it-IT"/>
          </a:p>
        </c:txPr>
        <c:crossAx val="769444288"/>
        <c:crosses val="autoZero"/>
        <c:auto val="1"/>
        <c:lblAlgn val="ctr"/>
        <c:lblOffset val="100"/>
        <c:noMultiLvlLbl val="0"/>
      </c:catAx>
      <c:valAx>
        <c:axId val="769444288"/>
        <c:scaling>
          <c:orientation val="minMax"/>
          <c:max val="1.2"/>
          <c:min val="-0.3000000000000000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panose="02040602050505020304" pitchFamily="18" charset="0"/>
                <a:ea typeface="+mn-ea"/>
                <a:cs typeface="+mn-cs"/>
              </a:defRPr>
            </a:pPr>
            <a:endParaRPr lang="it-IT"/>
          </a:p>
        </c:txPr>
        <c:crossAx val="769446256"/>
        <c:crosses val="autoZero"/>
        <c:crossBetween val="between"/>
        <c:majorUnit val="0.30000000000000004"/>
        <c:minorUnit val="2.0000000000000004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Lucida Bright" panose="02040602050505020304" pitchFamily="18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0.45939</cdr:x>
      <cdr:y>0.25698</cdr:y>
    </cdr:from>
    <cdr:to>
      <cdr:x>0.60549</cdr:x>
      <cdr:y>0.34375</cdr:y>
    </cdr:to>
    <cdr:sp macro="" textlink="">
      <cdr:nvSpPr>
        <cdr:cNvPr id="2" name="CasellaDiTesto 3">
          <a:extLst xmlns:a="http://schemas.openxmlformats.org/drawingml/2006/main">
            <a:ext uri="{FF2B5EF4-FFF2-40B4-BE49-F238E27FC236}">
              <a16:creationId xmlns:a16="http://schemas.microsoft.com/office/drawing/2014/main" id="{B0468ABB-B970-486C-AC19-1903C9DF760F}"/>
            </a:ext>
          </a:extLst>
        </cdr:cNvPr>
        <cdr:cNvSpPr txBox="1"/>
      </cdr:nvSpPr>
      <cdr:spPr>
        <a:xfrm xmlns:a="http://schemas.openxmlformats.org/drawingml/2006/main">
          <a:off x="3398149" y="1002640"/>
          <a:ext cx="1080745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="0" i="0" u="none" strike="noStrike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7.064</a:t>
          </a:r>
          <a:r>
            <a:rPr lang="it-IT" sz="1600" b="0" i="0" u="none" strike="noStrike" baseline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km</a:t>
          </a:r>
          <a:r>
            <a:rPr lang="it-IT" sz="1600" b="0" i="0" u="none" strike="noStrike" baseline="3000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  <a:endParaRPr lang="it-IT" sz="1600" baseline="300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0.34632</cdr:x>
      <cdr:y>0.07493</cdr:y>
    </cdr:from>
    <cdr:to>
      <cdr:x>0.49242</cdr:x>
      <cdr:y>0.1617</cdr:y>
    </cdr:to>
    <cdr:sp macro="" textlink="">
      <cdr:nvSpPr>
        <cdr:cNvPr id="3" name="CasellaDiTesto 3">
          <a:extLst xmlns:a="http://schemas.openxmlformats.org/drawingml/2006/main">
            <a:ext uri="{FF2B5EF4-FFF2-40B4-BE49-F238E27FC236}">
              <a16:creationId xmlns:a16="http://schemas.microsoft.com/office/drawing/2014/main" id="{B0468ABB-B970-486C-AC19-1903C9DF760F}"/>
            </a:ext>
          </a:extLst>
        </cdr:cNvPr>
        <cdr:cNvSpPr txBox="1"/>
      </cdr:nvSpPr>
      <cdr:spPr>
        <a:xfrm xmlns:a="http://schemas.openxmlformats.org/drawingml/2006/main">
          <a:off x="2561734" y="292352"/>
          <a:ext cx="1080745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="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8.073</a:t>
          </a:r>
          <a:r>
            <a:rPr lang="it-IT" sz="1600" b="0" i="0" u="none" strike="noStrike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km</a:t>
          </a:r>
          <a:r>
            <a:rPr lang="it-IT" sz="1600" b="0" i="0" u="none" strike="noStrike" baseline="30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  <a:endParaRPr lang="it-IT" sz="1600" baseline="30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</cdr:x>
      <cdr:y>0.57122</cdr:y>
    </cdr:from>
    <cdr:to>
      <cdr:x>0.70917</cdr:x>
      <cdr:y>0.65799</cdr:y>
    </cdr:to>
    <cdr:sp macro="" textlink="">
      <cdr:nvSpPr>
        <cdr:cNvPr id="4" name="CasellaDiTesto 4">
          <a:extLst xmlns:a="http://schemas.openxmlformats.org/drawingml/2006/main">
            <a:ext uri="{FF2B5EF4-FFF2-40B4-BE49-F238E27FC236}">
              <a16:creationId xmlns:a16="http://schemas.microsoft.com/office/drawing/2014/main" id="{7FAFB8CA-B3E9-427B-94C4-D6C86FE9C8F6}"/>
            </a:ext>
          </a:extLst>
        </cdr:cNvPr>
        <cdr:cNvSpPr txBox="1"/>
      </cdr:nvSpPr>
      <cdr:spPr>
        <a:xfrm xmlns:a="http://schemas.openxmlformats.org/drawingml/2006/main">
          <a:off x="4216341" y="2228686"/>
          <a:ext cx="1029449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="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1.672 </a:t>
          </a:r>
          <a:r>
            <a:rPr lang="it-IT" sz="1600" b="0" i="0" u="none" strike="noStrike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km</a:t>
          </a:r>
          <a:r>
            <a:rPr lang="it-IT" sz="1600" b="0" i="0" u="none" strike="noStrike" baseline="30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  <a:endParaRPr lang="it-IT" sz="1600" baseline="30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0.68024</cdr:x>
      <cdr:y>0.65556</cdr:y>
    </cdr:from>
    <cdr:to>
      <cdr:x>0.80554</cdr:x>
      <cdr:y>0.74233</cdr:y>
    </cdr:to>
    <cdr:sp macro="" textlink="">
      <cdr:nvSpPr>
        <cdr:cNvPr id="5" name="CasellaDiTesto 3">
          <a:extLst xmlns:a="http://schemas.openxmlformats.org/drawingml/2006/main">
            <a:ext uri="{FF2B5EF4-FFF2-40B4-BE49-F238E27FC236}">
              <a16:creationId xmlns:a16="http://schemas.microsoft.com/office/drawing/2014/main" id="{B0468ABB-B970-486C-AC19-1903C9DF760F}"/>
            </a:ext>
          </a:extLst>
        </cdr:cNvPr>
        <cdr:cNvSpPr txBox="1"/>
      </cdr:nvSpPr>
      <cdr:spPr>
        <a:xfrm xmlns:a="http://schemas.openxmlformats.org/drawingml/2006/main">
          <a:off x="5031762" y="2714033"/>
          <a:ext cx="926857" cy="35924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="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818</a:t>
          </a:r>
          <a:r>
            <a:rPr lang="it-IT" sz="1600" b="0" i="0" u="none" strike="noStrike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km</a:t>
          </a:r>
          <a:r>
            <a:rPr lang="it-IT" sz="1600" b="0" i="0" u="none" strike="noStrike" baseline="30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  <a:endParaRPr lang="it-IT" sz="1600" baseline="30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1302652-4D7D-4616-AA68-A0179F276F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5D6237-90CE-4C08-AEAB-705554CFC6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161AB-34A0-40A1-858F-AE844687E077}" type="datetimeFigureOut">
              <a:rPr lang="it-IT" smtClean="0"/>
              <a:pPr/>
              <a:t>24/01/2019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3EB8956-986E-4F38-9D8A-BBC7E6226A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7E4BF8D-3A70-4C94-BED0-C4CBB5A8ED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5E69F-CF8C-4F3A-8561-24D308CDC5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387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5A0A3-9466-47AE-97A7-5756604E7A06}" type="datetimeFigureOut">
              <a:rPr lang="it-IT" smtClean="0"/>
              <a:pPr/>
              <a:t>24/01/2019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6184E-513A-4FCB-9AC3-5ED2298652A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34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FA84A3CA-F0C1-45D7-958B-869FD17DCA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4"/>
            <a:ext cx="9144000" cy="6466086"/>
          </a:xfrm>
          <a:prstGeom prst="rect">
            <a:avLst/>
          </a:prstGeom>
        </p:spPr>
      </p:pic>
      <p:sp>
        <p:nvSpPr>
          <p:cNvPr id="4" name="AutoShape 2" descr="Risultati immagini per eea european environment agency">
            <a:extLst>
              <a:ext uri="{FF2B5EF4-FFF2-40B4-BE49-F238E27FC236}">
                <a16:creationId xmlns:a16="http://schemas.microsoft.com/office/drawing/2014/main" id="{141E6D54-A5CE-4BD5-B956-EC5B09BF75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344" y="365126"/>
            <a:ext cx="7607006" cy="1325563"/>
          </a:xfrm>
        </p:spPr>
        <p:txBody>
          <a:bodyPr>
            <a:normAutofit/>
          </a:bodyPr>
          <a:lstStyle>
            <a:lvl1pPr>
              <a:defRPr lang="it-IT" sz="3600" b="0" kern="1200" smtClean="0">
                <a:solidFill>
                  <a:srgbClr val="E4322B"/>
                </a:solidFill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344" y="1825625"/>
            <a:ext cx="7607006" cy="4143376"/>
          </a:xfrm>
        </p:spPr>
        <p:txBody>
          <a:bodyPr>
            <a:normAutofit/>
          </a:bodyPr>
          <a:lstStyle>
            <a:lvl1pPr>
              <a:defRPr lang="it-IT" sz="28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Bright" panose="02040602050505020304" pitchFamily="18" charset="0"/>
                <a:ea typeface="+mj-ea"/>
                <a:cs typeface="Arial" panose="020B0604020202020204" pitchFamily="34" charset="0"/>
              </a:defRPr>
            </a:lvl1pPr>
            <a:lvl2pPr>
              <a:defRPr lang="it-IT" sz="24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Bright" panose="02040602050505020304" pitchFamily="18" charset="0"/>
                <a:ea typeface="+mj-ea"/>
                <a:cs typeface="Arial" panose="020B0604020202020204" pitchFamily="34" charset="0"/>
              </a:defRPr>
            </a:lvl2pPr>
            <a:lvl3pPr>
              <a:defRPr lang="it-IT" sz="20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Bright" panose="02040602050505020304" pitchFamily="18" charset="0"/>
                <a:ea typeface="+mj-ea"/>
                <a:cs typeface="Arial" panose="020B0604020202020204" pitchFamily="34" charset="0"/>
              </a:defRPr>
            </a:lvl3pPr>
            <a:lvl4pPr>
              <a:defRPr lang="it-IT" sz="20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Bright" panose="02040602050505020304" pitchFamily="18" charset="0"/>
                <a:ea typeface="+mj-ea"/>
                <a:cs typeface="Arial" panose="020B0604020202020204" pitchFamily="34" charset="0"/>
              </a:defRPr>
            </a:lvl4pPr>
            <a:lvl5pPr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Bright" panose="02040602050505020304" pitchFamily="18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2B9A5471-020D-441A-BD0A-489C34A4BA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877613" y="6492874"/>
            <a:ext cx="877614" cy="365125"/>
          </a:xfrm>
        </p:spPr>
        <p:txBody>
          <a:bodyPr/>
          <a:lstStyle>
            <a:lvl1pPr algn="l">
              <a:defRPr/>
            </a:lvl1pPr>
          </a:lstStyle>
          <a:p>
            <a:fld id="{C746842D-4AB1-4DA2-AAE3-8F651B43956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D02CAF4-FABE-4031-8B53-2F4187C76CDD}"/>
              </a:ext>
            </a:extLst>
          </p:cNvPr>
          <p:cNvSpPr/>
          <p:nvPr userDrawn="1"/>
        </p:nvSpPr>
        <p:spPr>
          <a:xfrm>
            <a:off x="3921760" y="6151880"/>
            <a:ext cx="3312160" cy="796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9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1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143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74E47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74E47"/>
                </a:solidFill>
              </a:defRPr>
            </a:lvl1pPr>
          </a:lstStyle>
          <a:p>
            <a:fld id="{C746842D-4AB1-4DA2-AAE3-8F651B43956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659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Relationship Id="rId9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chart" Target="../charts/chart10.xml"/><Relationship Id="rId7" Type="http://schemas.openxmlformats.org/officeDocument/2006/relationships/image" Target="../media/image59.sv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6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f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6B14717-BCF1-4058-95E3-45F9FC83C7D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1" r="46850" b="5381"/>
          <a:stretch/>
        </p:blipFill>
        <p:spPr>
          <a:xfrm>
            <a:off x="0" y="191533"/>
            <a:ext cx="5257800" cy="6242369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A7FF0F2-FEB8-48D8-8C1E-44DD68D43B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46738" y="2786063"/>
            <a:ext cx="3348406" cy="2301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it-IT" sz="2400" b="1" dirty="0">
                <a:latin typeface="Lucida Bright" panose="02040602050505020304" pitchFamily="18" charset="0"/>
              </a:rPr>
              <a:t>Il consumo di suolo, le trasformazioni territoriali e la perdita di servizi ecosistemici</a:t>
            </a:r>
            <a:br>
              <a:rPr lang="it-IT" sz="2400" b="1" dirty="0">
                <a:latin typeface="Lucida Bright" panose="02040602050505020304" pitchFamily="18" charset="0"/>
              </a:rPr>
            </a:br>
            <a:br>
              <a:rPr lang="it-IT" sz="1600" b="1" dirty="0">
                <a:solidFill>
                  <a:srgbClr val="E4322B"/>
                </a:solidFill>
                <a:latin typeface="Lucida Bright" panose="02040602050505020304" pitchFamily="18" charset="0"/>
              </a:rPr>
            </a:br>
            <a:r>
              <a:rPr lang="it-IT" sz="1600" b="1" dirty="0">
                <a:solidFill>
                  <a:srgbClr val="E4322B"/>
                </a:solidFill>
                <a:latin typeface="Lucida Bright" panose="02040602050505020304" pitchFamily="18" charset="0"/>
              </a:rPr>
              <a:t>Michele Munafò</a:t>
            </a:r>
            <a:br>
              <a:rPr lang="it-IT" sz="1600" b="1" dirty="0">
                <a:solidFill>
                  <a:srgbClr val="E4322B"/>
                </a:solidFill>
                <a:latin typeface="Lucida Bright" panose="02040602050505020304" pitchFamily="18" charset="0"/>
              </a:rPr>
            </a:br>
            <a:br>
              <a:rPr lang="it-IT" sz="500" b="1" dirty="0">
                <a:solidFill>
                  <a:srgbClr val="E4322B"/>
                </a:solidFill>
                <a:latin typeface="Lucida Bright" panose="02040602050505020304" pitchFamily="18" charset="0"/>
              </a:rPr>
            </a:br>
            <a:r>
              <a:rPr lang="it-IT" sz="1600" b="1" dirty="0">
                <a:solidFill>
                  <a:srgbClr val="E4322B"/>
                </a:solidFill>
                <a:latin typeface="Lucida Bright" panose="02040602050505020304" pitchFamily="18" charset="0"/>
              </a:rPr>
              <a:t>ISPRA</a:t>
            </a:r>
          </a:p>
        </p:txBody>
      </p:sp>
      <p:pic>
        <p:nvPicPr>
          <p:cNvPr id="7" name="Immagine 6" descr="Immagine che contiene oggetto da esterni&#10;&#10;Descrizione generata automaticamente">
            <a:extLst>
              <a:ext uri="{FF2B5EF4-FFF2-40B4-BE49-F238E27FC236}">
                <a16:creationId xmlns:a16="http://schemas.microsoft.com/office/drawing/2014/main" id="{4E4495FE-87A8-484D-AB33-425B63735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27" y="373901"/>
            <a:ext cx="2687001" cy="88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2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70FD75-EB7B-462D-845C-14774875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B6DD6D-20C2-4729-B3E5-ED830EFC2341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0BF0F86-FCB6-4F73-933D-11D3B27AE701}"/>
              </a:ext>
            </a:extLst>
          </p:cNvPr>
          <p:cNvSpPr/>
          <p:nvPr/>
        </p:nvSpPr>
        <p:spPr>
          <a:xfrm>
            <a:off x="375858" y="268002"/>
            <a:ext cx="474871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Nuovo edificio a Bari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Foto di Camilla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Piergiovanni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62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842F957-D32D-472D-9A17-59A2A1F24E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4295" y="980828"/>
            <a:ext cx="5671252" cy="366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83E93D-75C5-48CD-9DF8-CD9CA07DCC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4295" y="980828"/>
            <a:ext cx="5671252" cy="3667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454395" y="1587578"/>
            <a:ext cx="2789900" cy="12269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3244295" y="4762590"/>
            <a:ext cx="5899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Nuovo magazzino di uno dei colossi mondiali dell’e-commerce costruito nel 2017 nel comune piemontese di Vercelli (40 ettari)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D16150E-215E-443B-BEE7-304C8AC219DA}"/>
              </a:ext>
            </a:extLst>
          </p:cNvPr>
          <p:cNvGrpSpPr/>
          <p:nvPr/>
        </p:nvGrpSpPr>
        <p:grpSpPr>
          <a:xfrm>
            <a:off x="4327072" y="3378737"/>
            <a:ext cx="2258785" cy="240765"/>
            <a:chOff x="4310743" y="3291649"/>
            <a:chExt cx="2258785" cy="240765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D439E2F4-489A-4FC3-8CC0-12CDBD8B88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2514" y="3311979"/>
              <a:ext cx="2237014" cy="220435"/>
            </a:xfrm>
            <a:prstGeom prst="line">
              <a:avLst/>
            </a:prstGeom>
            <a:ln w="127000">
              <a:solidFill>
                <a:schemeClr val="tx1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DF4FDAEE-14E0-4638-B0F4-2723116A06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0743" y="3291649"/>
              <a:ext cx="2237014" cy="220435"/>
            </a:xfrm>
            <a:prstGeom prst="line">
              <a:avLst/>
            </a:prstGeom>
            <a:ln w="127000">
              <a:solidFill>
                <a:srgbClr val="FFFF00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4B58E0-A8AB-476A-A19A-7F5B2A5741D8}"/>
              </a:ext>
            </a:extLst>
          </p:cNvPr>
          <p:cNvSpPr txBox="1"/>
          <p:nvPr/>
        </p:nvSpPr>
        <p:spPr>
          <a:xfrm rot="21205352">
            <a:off x="4811484" y="2974618"/>
            <a:ext cx="105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14720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C67AA03-56D4-4B84-BFEA-E971393DB62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7612" y="872984"/>
            <a:ext cx="6154743" cy="39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83E93D-75C5-48CD-9DF8-CD9CA07DCC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7612" y="872984"/>
            <a:ext cx="6154743" cy="393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772886" y="1616529"/>
            <a:ext cx="2134726" cy="12257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1311729" y="4994957"/>
            <a:ext cx="7680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Densificazione</a:t>
            </a:r>
            <a:r>
              <a:rPr lang="it-IT" sz="2000" dirty="0"/>
              <a:t> del tessuto urbanizzato </a:t>
            </a:r>
            <a:r>
              <a:rPr lang="it-IT" sz="2000" dirty="0" err="1"/>
              <a:t>pre</a:t>
            </a:r>
            <a:r>
              <a:rPr lang="it-IT" sz="2000" dirty="0"/>
              <a:t>-esistente, con realizzazione di nuovi insediamenti industriali e commerciali (Nova Milanese - MB)</a:t>
            </a:r>
          </a:p>
        </p:txBody>
      </p:sp>
    </p:spTree>
    <p:extLst>
      <p:ext uri="{BB962C8B-B14F-4D97-AF65-F5344CB8AC3E}">
        <p14:creationId xmlns:p14="http://schemas.microsoft.com/office/powerpoint/2010/main" val="380114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C67AA03-56D4-4B84-BFEA-E971393DB62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4289" y="872984"/>
            <a:ext cx="6141389" cy="39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83E93D-75C5-48CD-9DF8-CD9CA07DCC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4289" y="872984"/>
            <a:ext cx="6141389" cy="393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323917" y="1969045"/>
            <a:ext cx="1590372" cy="8731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2914289" y="4994957"/>
            <a:ext cx="607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Densificazione</a:t>
            </a:r>
            <a:r>
              <a:rPr lang="it-IT" sz="2000" dirty="0"/>
              <a:t> urbana a Ravenna</a:t>
            </a:r>
          </a:p>
        </p:txBody>
      </p:sp>
    </p:spTree>
    <p:extLst>
      <p:ext uri="{BB962C8B-B14F-4D97-AF65-F5344CB8AC3E}">
        <p14:creationId xmlns:p14="http://schemas.microsoft.com/office/powerpoint/2010/main" val="7906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C67AA03-56D4-4B84-BFEA-E971393DB62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7612" y="1022571"/>
            <a:ext cx="6154743" cy="363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83E93D-75C5-48CD-9DF8-CD9CA07DCC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7612" y="1065068"/>
            <a:ext cx="6154743" cy="35543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189281" y="1660506"/>
            <a:ext cx="1718331" cy="11817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2907611" y="4994957"/>
            <a:ext cx="608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Nuovi edifici residenziali a Valeggio sul Mincio (VR)</a:t>
            </a:r>
          </a:p>
        </p:txBody>
      </p:sp>
    </p:spTree>
    <p:extLst>
      <p:ext uri="{BB962C8B-B14F-4D97-AF65-F5344CB8AC3E}">
        <p14:creationId xmlns:p14="http://schemas.microsoft.com/office/powerpoint/2010/main" val="151376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EC7A6048-9130-48F6-9226-E5AA1DD2542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4"/>
          <a:stretch/>
        </p:blipFill>
        <p:spPr bwMode="auto">
          <a:xfrm rot="1893944">
            <a:off x="3061826" y="1746295"/>
            <a:ext cx="5673589" cy="2435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1183671" y="1478826"/>
            <a:ext cx="2297886" cy="131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2844211" y="4364324"/>
            <a:ext cx="2961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Nuova edilizia </a:t>
            </a:r>
            <a:br>
              <a:rPr lang="it-IT" sz="2000" dirty="0"/>
            </a:br>
            <a:r>
              <a:rPr lang="it-IT" sz="2000" dirty="0"/>
              <a:t>residenziale a Verona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6585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C67AA03-56D4-4B84-BFEA-E971393DB62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4289" y="872984"/>
            <a:ext cx="6141389" cy="39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83E93D-75C5-48CD-9DF8-CD9CA07DCC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4289" y="872984"/>
            <a:ext cx="6141389" cy="393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520260" y="2524417"/>
            <a:ext cx="1394029" cy="3178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2907611" y="4994957"/>
            <a:ext cx="608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Soluzioni abitative di emergenza ad Amatrice (RI)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322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C67AA03-56D4-4B84-BFEA-E971393DB62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2565" y="872984"/>
            <a:ext cx="5544836" cy="39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83E93D-75C5-48CD-9DF8-CD9CA07DCC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2565" y="872984"/>
            <a:ext cx="5544836" cy="393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307087" y="1621237"/>
            <a:ext cx="1905478" cy="122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2907611" y="4994957"/>
            <a:ext cx="608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Nuova azienda agricola a Cortellazzo (VE)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508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C67AA03-56D4-4B84-BFEA-E971393DB62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r="12831"/>
          <a:stretch/>
        </p:blipFill>
        <p:spPr bwMode="auto">
          <a:xfrm>
            <a:off x="3321142" y="1058388"/>
            <a:ext cx="5316798" cy="418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83E93D-75C5-48CD-9DF8-CD9CA07DCCC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r="12831"/>
          <a:stretch/>
        </p:blipFill>
        <p:spPr bwMode="auto">
          <a:xfrm>
            <a:off x="3321143" y="1058388"/>
            <a:ext cx="5316796" cy="41888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87829" y="3075214"/>
            <a:ext cx="2733314" cy="776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2907611" y="5190900"/>
            <a:ext cx="608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Ampliamento di attività estrattive Casa S’</a:t>
            </a:r>
            <a:r>
              <a:rPr lang="it-IT" sz="2000" dirty="0" err="1"/>
              <a:t>Aliderru</a:t>
            </a:r>
            <a:r>
              <a:rPr lang="it-IT" sz="2000" dirty="0"/>
              <a:t> (SS)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1334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C67AA03-56D4-4B84-BFEA-E971393DB62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7110" y="475371"/>
            <a:ext cx="4450669" cy="464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83E93D-75C5-48CD-9DF8-CD9CA07DCCC3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7110" y="475371"/>
            <a:ext cx="4450670" cy="4648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273428" y="1604407"/>
            <a:ext cx="2103682" cy="11952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3147107" y="5190900"/>
            <a:ext cx="5845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Bacino di laminazione del fiume Agno-Guà (Vicenza)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5021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B881B-3DCA-454E-B018-BF3332FF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CA5BA57-E8F3-413D-9C52-A58057D26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0720" cy="6945538"/>
          </a:xfr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D717673-0891-4E40-90D0-E5375283290F}"/>
              </a:ext>
            </a:extLst>
          </p:cNvPr>
          <p:cNvSpPr txBox="1">
            <a:spLocks/>
          </p:cNvSpPr>
          <p:nvPr/>
        </p:nvSpPr>
        <p:spPr>
          <a:xfrm>
            <a:off x="628650" y="391885"/>
            <a:ext cx="7886700" cy="1174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600" b="0" kern="1200" smtClean="0">
                <a:solidFill>
                  <a:srgbClr val="006600"/>
                </a:solidFill>
                <a:latin typeface="Haettenschweiler" panose="020B070604090206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Cos’è il consumo di suolo?</a:t>
            </a:r>
          </a:p>
        </p:txBody>
      </p:sp>
    </p:spTree>
    <p:extLst>
      <p:ext uri="{BB962C8B-B14F-4D97-AF65-F5344CB8AC3E}">
        <p14:creationId xmlns:p14="http://schemas.microsoft.com/office/powerpoint/2010/main" val="208366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C67AA03-56D4-4B84-BFEA-E971393DB62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206" y="837360"/>
            <a:ext cx="4871406" cy="35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83E93D-75C5-48CD-9DF8-CD9CA07DCCC3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205" y="837360"/>
            <a:ext cx="4871407" cy="3550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250989" y="1660506"/>
            <a:ext cx="1952216" cy="9521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3203205" y="4570792"/>
            <a:ext cx="5845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Ripristino delle aree di cantiere per la creazione delle casse di espansione per il Torrente </a:t>
            </a:r>
            <a:r>
              <a:rPr lang="it-IT" sz="2000" dirty="0" err="1"/>
              <a:t>Timonchio</a:t>
            </a:r>
            <a:r>
              <a:rPr lang="it-IT" sz="2000" dirty="0"/>
              <a:t> nel comune di Caldogno (Vicenza)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143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ECA8C303-D843-44CE-A420-ACA07DFE02C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7" b="9620"/>
          <a:stretch/>
        </p:blipFill>
        <p:spPr bwMode="auto">
          <a:xfrm>
            <a:off x="3288822" y="48019"/>
            <a:ext cx="5082414" cy="584215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702FA311-A4A3-412E-8FCE-14965D131316}"/>
              </a:ext>
            </a:extLst>
          </p:cNvPr>
          <p:cNvSpPr/>
          <p:nvPr/>
        </p:nvSpPr>
        <p:spPr>
          <a:xfrm>
            <a:off x="2834105" y="90839"/>
            <a:ext cx="1675274" cy="22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3C80A1F-D85E-4F5D-B4B2-097C416E4231}"/>
              </a:ext>
            </a:extLst>
          </p:cNvPr>
          <p:cNvSpPr/>
          <p:nvPr/>
        </p:nvSpPr>
        <p:spPr>
          <a:xfrm>
            <a:off x="6711837" y="90839"/>
            <a:ext cx="1675274" cy="493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0AB0579-5082-4B7D-AC57-87591E33D2B2}"/>
              </a:ext>
            </a:extLst>
          </p:cNvPr>
          <p:cNvSpPr txBox="1"/>
          <p:nvPr/>
        </p:nvSpPr>
        <p:spPr>
          <a:xfrm>
            <a:off x="386787" y="1470564"/>
            <a:ext cx="2093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cs typeface="Segoe UI Semibold" panose="020B0702040204020203" pitchFamily="34" charset="0"/>
              </a:rPr>
              <a:t>5.200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9BA3EEC-7C96-423B-A757-F664A23A4FC8}"/>
              </a:ext>
            </a:extLst>
          </p:cNvPr>
          <p:cNvSpPr txBox="1"/>
          <p:nvPr/>
        </p:nvSpPr>
        <p:spPr>
          <a:xfrm>
            <a:off x="280191" y="2666000"/>
            <a:ext cx="22936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ETTARI (NETTI) CONSUMATI</a:t>
            </a:r>
          </a:p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(2016-2017)</a:t>
            </a:r>
          </a:p>
          <a:p>
            <a:pPr algn="ctr"/>
            <a:endParaRPr lang="it-IT" sz="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24298FC-121D-41E3-88A7-E801E06C9C84}"/>
              </a:ext>
            </a:extLst>
          </p:cNvPr>
          <p:cNvSpPr txBox="1"/>
          <p:nvPr/>
        </p:nvSpPr>
        <p:spPr>
          <a:xfrm>
            <a:off x="2578814" y="115294"/>
            <a:ext cx="229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603 ha  LOMBARDIA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4D8776A-638A-4702-822F-7ABB046FD414}"/>
              </a:ext>
            </a:extLst>
          </p:cNvPr>
          <p:cNvSpPr txBox="1"/>
          <p:nvPr/>
        </p:nvSpPr>
        <p:spPr>
          <a:xfrm>
            <a:off x="5402149" y="1522557"/>
            <a:ext cx="3299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456 ha  EMILIA ROMAGNA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05D2170-7ED6-47B9-BB8B-B4E2710946D8}"/>
              </a:ext>
            </a:extLst>
          </p:cNvPr>
          <p:cNvSpPr txBox="1"/>
          <p:nvPr/>
        </p:nvSpPr>
        <p:spPr>
          <a:xfrm>
            <a:off x="5184183" y="4007112"/>
            <a:ext cx="2109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 ha  BASILICATA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8B653E0-55C3-403B-A790-EB76B0B7BACC}"/>
              </a:ext>
            </a:extLst>
          </p:cNvPr>
          <p:cNvSpPr txBox="1"/>
          <p:nvPr/>
        </p:nvSpPr>
        <p:spPr>
          <a:xfrm>
            <a:off x="1807176" y="569738"/>
            <a:ext cx="1616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ha </a:t>
            </a:r>
            <a:br>
              <a:rPr lang="it-IT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VALLE D’AOSTA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018F569-349D-408B-A3EA-6AAE53ADF714}"/>
              </a:ext>
            </a:extLst>
          </p:cNvPr>
          <p:cNvSpPr/>
          <p:nvPr/>
        </p:nvSpPr>
        <p:spPr>
          <a:xfrm>
            <a:off x="1151592" y="3466064"/>
            <a:ext cx="5309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cs typeface="Segoe UI Semibold" panose="020B0702040204020203" pitchFamily="34" charset="0"/>
              </a:rPr>
              <a:t>2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D61D2FD-51E9-43FF-B9FA-8E818B8583FC}"/>
              </a:ext>
            </a:extLst>
          </p:cNvPr>
          <p:cNvSpPr txBox="1"/>
          <p:nvPr/>
        </p:nvSpPr>
        <p:spPr>
          <a:xfrm>
            <a:off x="280191" y="4590929"/>
            <a:ext cx="2293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METRI QUADRATI OGNI SECONDO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0927D12-513A-44AF-BB6B-C567900FF8F8}"/>
              </a:ext>
            </a:extLst>
          </p:cNvPr>
          <p:cNvSpPr txBox="1"/>
          <p:nvPr/>
        </p:nvSpPr>
        <p:spPr>
          <a:xfrm>
            <a:off x="5486077" y="1010291"/>
            <a:ext cx="229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1.134 ha  VENETO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D8231E5-4BBF-4FE6-97E8-3DB5BFCABFA3}"/>
              </a:ext>
            </a:extLst>
          </p:cNvPr>
          <p:cNvSpPr txBox="1"/>
          <p:nvPr/>
        </p:nvSpPr>
        <p:spPr>
          <a:xfrm>
            <a:off x="2802667" y="2032443"/>
            <a:ext cx="2109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 ha  LIGURIA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22BF89E5-938D-44BB-AD1C-5D86CAA3A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134" y="14406"/>
            <a:ext cx="1237866" cy="790737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614C21CD-CBBA-4B1B-99CB-95D9FC31290A}"/>
              </a:ext>
            </a:extLst>
          </p:cNvPr>
          <p:cNvSpPr/>
          <p:nvPr/>
        </p:nvSpPr>
        <p:spPr>
          <a:xfrm>
            <a:off x="2571492" y="3755"/>
            <a:ext cx="1771907" cy="10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6FDA2A0-B495-4A98-BA33-F3C76FA06B42}"/>
              </a:ext>
            </a:extLst>
          </p:cNvPr>
          <p:cNvSpPr txBox="1"/>
          <p:nvPr/>
        </p:nvSpPr>
        <p:spPr>
          <a:xfrm>
            <a:off x="3517451" y="2823940"/>
            <a:ext cx="2109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 ha  ROMA</a:t>
            </a:r>
          </a:p>
        </p:txBody>
      </p:sp>
    </p:spTree>
    <p:extLst>
      <p:ext uri="{BB962C8B-B14F-4D97-AF65-F5344CB8AC3E}">
        <p14:creationId xmlns:p14="http://schemas.microsoft.com/office/powerpoint/2010/main" val="24160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ECA8C303-D843-44CE-A420-ACA07DFE02C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 b="8165"/>
          <a:stretch/>
        </p:blipFill>
        <p:spPr bwMode="auto">
          <a:xfrm>
            <a:off x="3310715" y="10837"/>
            <a:ext cx="5038628" cy="592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702FA311-A4A3-412E-8FCE-14965D131316}"/>
              </a:ext>
            </a:extLst>
          </p:cNvPr>
          <p:cNvSpPr/>
          <p:nvPr/>
        </p:nvSpPr>
        <p:spPr>
          <a:xfrm>
            <a:off x="2834105" y="90839"/>
            <a:ext cx="1675274" cy="22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3C80A1F-D85E-4F5D-B4B2-097C416E4231}"/>
              </a:ext>
            </a:extLst>
          </p:cNvPr>
          <p:cNvSpPr/>
          <p:nvPr/>
        </p:nvSpPr>
        <p:spPr>
          <a:xfrm>
            <a:off x="6711837" y="9194"/>
            <a:ext cx="1675274" cy="493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0AB0579-5082-4B7D-AC57-87591E33D2B2}"/>
              </a:ext>
            </a:extLst>
          </p:cNvPr>
          <p:cNvSpPr txBox="1"/>
          <p:nvPr/>
        </p:nvSpPr>
        <p:spPr>
          <a:xfrm>
            <a:off x="386787" y="1470564"/>
            <a:ext cx="2093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cs typeface="Segoe UI Semibold" panose="020B0702040204020203" pitchFamily="34" charset="0"/>
              </a:rPr>
              <a:t>5.200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9BA3EEC-7C96-423B-A757-F664A23A4FC8}"/>
              </a:ext>
            </a:extLst>
          </p:cNvPr>
          <p:cNvSpPr txBox="1"/>
          <p:nvPr/>
        </p:nvSpPr>
        <p:spPr>
          <a:xfrm>
            <a:off x="280191" y="2666000"/>
            <a:ext cx="22936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ETTARI (NETTI) CONSUMATI</a:t>
            </a:r>
          </a:p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(2016-2017)</a:t>
            </a:r>
          </a:p>
          <a:p>
            <a:pPr algn="ctr"/>
            <a:endParaRPr lang="it-IT" sz="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24298FC-121D-41E3-88A7-E801E06C9C84}"/>
              </a:ext>
            </a:extLst>
          </p:cNvPr>
          <p:cNvSpPr txBox="1"/>
          <p:nvPr/>
        </p:nvSpPr>
        <p:spPr>
          <a:xfrm>
            <a:off x="2859872" y="2603467"/>
            <a:ext cx="229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0,91% VITERBO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4D8776A-638A-4702-822F-7ABB046FD414}"/>
              </a:ext>
            </a:extLst>
          </p:cNvPr>
          <p:cNvSpPr txBox="1"/>
          <p:nvPr/>
        </p:nvSpPr>
        <p:spPr>
          <a:xfrm>
            <a:off x="2360313" y="52645"/>
            <a:ext cx="3299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0,65% BOLZANO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018F569-349D-408B-A3EA-6AAE53ADF714}"/>
              </a:ext>
            </a:extLst>
          </p:cNvPr>
          <p:cNvSpPr/>
          <p:nvPr/>
        </p:nvSpPr>
        <p:spPr>
          <a:xfrm>
            <a:off x="1151596" y="3466064"/>
            <a:ext cx="5309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cs typeface="Segoe UI Semibold" panose="020B0702040204020203" pitchFamily="34" charset="0"/>
              </a:rPr>
              <a:t>2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D61D2FD-51E9-43FF-B9FA-8E818B8583FC}"/>
              </a:ext>
            </a:extLst>
          </p:cNvPr>
          <p:cNvSpPr txBox="1"/>
          <p:nvPr/>
        </p:nvSpPr>
        <p:spPr>
          <a:xfrm>
            <a:off x="280191" y="4590929"/>
            <a:ext cx="2293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METRI QUADRATI OGNI SECONDO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0927D12-513A-44AF-BB6B-C567900FF8F8}"/>
              </a:ext>
            </a:extLst>
          </p:cNvPr>
          <p:cNvSpPr txBox="1"/>
          <p:nvPr/>
        </p:nvSpPr>
        <p:spPr>
          <a:xfrm>
            <a:off x="5475191" y="966747"/>
            <a:ext cx="229362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0,71% VERONA</a:t>
            </a:r>
          </a:p>
          <a:p>
            <a:pPr algn="ctr"/>
            <a:endParaRPr lang="it-IT" sz="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0,67% VICENZA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22BF89E5-938D-44BB-AD1C-5D86CAA3A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134" y="14406"/>
            <a:ext cx="1237866" cy="790737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284CCDF1-3156-4FC7-9960-126CD6FD46BF}"/>
              </a:ext>
            </a:extLst>
          </p:cNvPr>
          <p:cNvSpPr/>
          <p:nvPr/>
        </p:nvSpPr>
        <p:spPr>
          <a:xfrm>
            <a:off x="2571492" y="-12574"/>
            <a:ext cx="1771907" cy="10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15C53EE-23CF-44F6-9B6D-5F731437F24A}"/>
              </a:ext>
            </a:extLst>
          </p:cNvPr>
          <p:cNvSpPr txBox="1"/>
          <p:nvPr/>
        </p:nvSpPr>
        <p:spPr>
          <a:xfrm>
            <a:off x="3699792" y="2911244"/>
            <a:ext cx="2109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0,11% ROMA</a:t>
            </a:r>
          </a:p>
        </p:txBody>
      </p:sp>
    </p:spTree>
    <p:extLst>
      <p:ext uri="{BB962C8B-B14F-4D97-AF65-F5344CB8AC3E}">
        <p14:creationId xmlns:p14="http://schemas.microsoft.com/office/powerpoint/2010/main" val="15364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6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ECA8C303-D843-44CE-A420-ACA07DFE02C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b="9930"/>
          <a:stretch/>
        </p:blipFill>
        <p:spPr bwMode="auto">
          <a:xfrm>
            <a:off x="3287594" y="16465"/>
            <a:ext cx="5069062" cy="583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702FA311-A4A3-412E-8FCE-14965D131316}"/>
              </a:ext>
            </a:extLst>
          </p:cNvPr>
          <p:cNvSpPr/>
          <p:nvPr/>
        </p:nvSpPr>
        <p:spPr>
          <a:xfrm>
            <a:off x="2834105" y="90839"/>
            <a:ext cx="1675274" cy="22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3C80A1F-D85E-4F5D-B4B2-097C416E4231}"/>
              </a:ext>
            </a:extLst>
          </p:cNvPr>
          <p:cNvSpPr/>
          <p:nvPr/>
        </p:nvSpPr>
        <p:spPr>
          <a:xfrm>
            <a:off x="6684622" y="58181"/>
            <a:ext cx="1675274" cy="493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0AB0579-5082-4B7D-AC57-87591E33D2B2}"/>
              </a:ext>
            </a:extLst>
          </p:cNvPr>
          <p:cNvSpPr txBox="1"/>
          <p:nvPr/>
        </p:nvSpPr>
        <p:spPr>
          <a:xfrm>
            <a:off x="380731" y="1470564"/>
            <a:ext cx="2093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cs typeface="Segoe UI Semibold" panose="020B0702040204020203" pitchFamily="34" charset="0"/>
              </a:rPr>
              <a:t>7,65%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9BA3EEC-7C96-423B-A757-F664A23A4FC8}"/>
              </a:ext>
            </a:extLst>
          </p:cNvPr>
          <p:cNvSpPr txBox="1"/>
          <p:nvPr/>
        </p:nvSpPr>
        <p:spPr>
          <a:xfrm>
            <a:off x="280191" y="2666000"/>
            <a:ext cx="2293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CONSUMO DI SUOLO IN ITALIA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24298FC-121D-41E3-88A7-E801E06C9C84}"/>
              </a:ext>
            </a:extLst>
          </p:cNvPr>
          <p:cNvSpPr txBox="1"/>
          <p:nvPr/>
        </p:nvSpPr>
        <p:spPr>
          <a:xfrm>
            <a:off x="2437296" y="142509"/>
            <a:ext cx="229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12,99%  LOMBARDIA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4D8776A-638A-4702-822F-7ABB046FD414}"/>
              </a:ext>
            </a:extLst>
          </p:cNvPr>
          <p:cNvSpPr txBox="1"/>
          <p:nvPr/>
        </p:nvSpPr>
        <p:spPr>
          <a:xfrm>
            <a:off x="5301159" y="1037791"/>
            <a:ext cx="229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12,35%  VENETO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05D2170-7ED6-47B9-BB8B-B4E2710946D8}"/>
              </a:ext>
            </a:extLst>
          </p:cNvPr>
          <p:cNvSpPr txBox="1"/>
          <p:nvPr/>
        </p:nvSpPr>
        <p:spPr>
          <a:xfrm>
            <a:off x="5042665" y="4034327"/>
            <a:ext cx="2109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3,40%  BASILICATA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8B653E0-55C3-403B-A790-EB76B0B7BACC}"/>
              </a:ext>
            </a:extLst>
          </p:cNvPr>
          <p:cNvSpPr txBox="1"/>
          <p:nvPr/>
        </p:nvSpPr>
        <p:spPr>
          <a:xfrm>
            <a:off x="1665658" y="596953"/>
            <a:ext cx="1616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2,91% </a:t>
            </a:r>
            <a:br>
              <a:rPr lang="it-IT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VALLE D’AOSTA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018F569-349D-408B-A3EA-6AAE53ADF714}"/>
              </a:ext>
            </a:extLst>
          </p:cNvPr>
          <p:cNvSpPr/>
          <p:nvPr/>
        </p:nvSpPr>
        <p:spPr>
          <a:xfrm>
            <a:off x="390500" y="3493279"/>
            <a:ext cx="20730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cs typeface="Segoe UI Semibold" panose="020B0702040204020203" pitchFamily="34" charset="0"/>
              </a:rPr>
              <a:t>23.063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D61D2FD-51E9-43FF-B9FA-8E818B8583FC}"/>
              </a:ext>
            </a:extLst>
          </p:cNvPr>
          <p:cNvSpPr txBox="1"/>
          <p:nvPr/>
        </p:nvSpPr>
        <p:spPr>
          <a:xfrm>
            <a:off x="280191" y="4590929"/>
            <a:ext cx="2293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CHILOMETRI QUADRATI (2017)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0927D12-513A-44AF-BB6B-C567900FF8F8}"/>
              </a:ext>
            </a:extLst>
          </p:cNvPr>
          <p:cNvSpPr txBox="1"/>
          <p:nvPr/>
        </p:nvSpPr>
        <p:spPr>
          <a:xfrm>
            <a:off x="4374465" y="3630607"/>
            <a:ext cx="229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10,36%  CAMPANIA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D8231E5-4BBF-4FE6-97E8-3DB5BFCABFA3}"/>
              </a:ext>
            </a:extLst>
          </p:cNvPr>
          <p:cNvSpPr txBox="1"/>
          <p:nvPr/>
        </p:nvSpPr>
        <p:spPr>
          <a:xfrm>
            <a:off x="2853035" y="3033758"/>
            <a:ext cx="2109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3,75%  SARDEGNA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22BF89E5-938D-44BB-AD1C-5D86CAA3A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134" y="14406"/>
            <a:ext cx="1237866" cy="790737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56157893-66E6-4E5A-9DCD-3523EE78FF5A}"/>
              </a:ext>
            </a:extLst>
          </p:cNvPr>
          <p:cNvSpPr/>
          <p:nvPr/>
        </p:nvSpPr>
        <p:spPr>
          <a:xfrm>
            <a:off x="3286859" y="4754528"/>
            <a:ext cx="1755806" cy="1105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B36E490-35F9-4526-ABD5-8B252971790E}"/>
              </a:ext>
            </a:extLst>
          </p:cNvPr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63" r="69487" b="5845"/>
          <a:stretch/>
        </p:blipFill>
        <p:spPr bwMode="auto">
          <a:xfrm>
            <a:off x="2521287" y="4360261"/>
            <a:ext cx="1699631" cy="158290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B48921E9-A2F4-46E5-BA62-50722661440C}"/>
              </a:ext>
            </a:extLst>
          </p:cNvPr>
          <p:cNvSpPr/>
          <p:nvPr/>
        </p:nvSpPr>
        <p:spPr>
          <a:xfrm>
            <a:off x="2571492" y="-12574"/>
            <a:ext cx="1771907" cy="10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9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C552D47F-770C-4E0E-9804-D0B8B8E85F4B}"/>
              </a:ext>
            </a:extLst>
          </p:cNvPr>
          <p:cNvGraphicFramePr/>
          <p:nvPr>
            <p:extLst/>
          </p:nvPr>
        </p:nvGraphicFramePr>
        <p:xfrm>
          <a:off x="108886" y="849085"/>
          <a:ext cx="8926228" cy="5241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F05C43B6-DABC-43E4-B0A9-922E0D19F08C}"/>
              </a:ext>
            </a:extLst>
          </p:cNvPr>
          <p:cNvSpPr/>
          <p:nvPr/>
        </p:nvSpPr>
        <p:spPr>
          <a:xfrm>
            <a:off x="3673929" y="1336906"/>
            <a:ext cx="5399314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3600" dirty="0">
                <a:solidFill>
                  <a:srgbClr val="006600"/>
                </a:solidFill>
                <a:latin typeface="Haettenschweiler" panose="020B0706040902060204" pitchFamily="34" charset="0"/>
                <a:ea typeface="+mj-ea"/>
                <a:cs typeface="+mj-cs"/>
              </a:rPr>
              <a:t>Consumo di suolo in Europa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F2C66F1-E8B0-4FAC-B626-F587D0000D6D}"/>
              </a:ext>
            </a:extLst>
          </p:cNvPr>
          <p:cNvSpPr/>
          <p:nvPr/>
        </p:nvSpPr>
        <p:spPr>
          <a:xfrm>
            <a:off x="7458304" y="5586995"/>
            <a:ext cx="1524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Fonte: </a:t>
            </a:r>
            <a:r>
              <a:rPr lang="it-IT" sz="1200" dirty="0" err="1"/>
              <a:t>Eurostat</a:t>
            </a:r>
            <a:r>
              <a:rPr lang="it-IT" sz="1200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32817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50"/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50"/>
                                        <p:tgtEl>
                                          <p:spTgt spid="7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7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50"/>
                                        <p:tgtEl>
                                          <p:spTgt spid="7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7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50"/>
                                        <p:tgtEl>
                                          <p:spTgt spid="7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50"/>
                                        <p:tgtEl>
                                          <p:spTgt spid="7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50"/>
                                        <p:tgtEl>
                                          <p:spTgt spid="7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3307A7CB-2C4E-4402-9FB7-82FB92D05287}"/>
              </a:ext>
            </a:extLst>
          </p:cNvPr>
          <p:cNvGraphicFramePr/>
          <p:nvPr>
            <p:extLst/>
          </p:nvPr>
        </p:nvGraphicFramePr>
        <p:xfrm>
          <a:off x="190500" y="789214"/>
          <a:ext cx="8763000" cy="5067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ACC2BD25-0E8A-4188-82F1-F204E1ECC9CE}"/>
              </a:ext>
            </a:extLst>
          </p:cNvPr>
          <p:cNvSpPr/>
          <p:nvPr/>
        </p:nvSpPr>
        <p:spPr>
          <a:xfrm>
            <a:off x="2873829" y="1104900"/>
            <a:ext cx="6199414" cy="1072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3600" dirty="0">
                <a:solidFill>
                  <a:srgbClr val="006600"/>
                </a:solidFill>
                <a:latin typeface="Haettenschweiler" panose="020B0706040902060204" pitchFamily="34" charset="0"/>
                <a:ea typeface="+mj-ea"/>
                <a:cs typeface="+mj-cs"/>
              </a:rPr>
              <a:t>Incremento dell’impermeabilizzazione del suolo in Europa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326E9B6-CFD0-4B00-B910-0162417CA2B1}"/>
              </a:ext>
            </a:extLst>
          </p:cNvPr>
          <p:cNvSpPr/>
          <p:nvPr/>
        </p:nvSpPr>
        <p:spPr>
          <a:xfrm>
            <a:off x="7458304" y="5586995"/>
            <a:ext cx="124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Fonte: EEA, 2017</a:t>
            </a:r>
          </a:p>
        </p:txBody>
      </p:sp>
    </p:spTree>
    <p:extLst>
      <p:ext uri="{BB962C8B-B14F-4D97-AF65-F5344CB8AC3E}">
        <p14:creationId xmlns:p14="http://schemas.microsoft.com/office/powerpoint/2010/main" val="10649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5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5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5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3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50"/>
                                        <p:tgtEl>
                                          <p:spTgt spid="3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50"/>
                                        <p:tgtEl>
                                          <p:spTgt spid="3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50"/>
                                        <p:tgtEl>
                                          <p:spTgt spid="3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25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50"/>
                                        <p:tgtEl>
                                          <p:spTgt spid="3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50"/>
                                        <p:tgtEl>
                                          <p:spTgt spid="3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75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50"/>
                                        <p:tgtEl>
                                          <p:spTgt spid="3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50"/>
                                        <p:tgtEl>
                                          <p:spTgt spid="3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25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50"/>
                                        <p:tgtEl>
                                          <p:spTgt spid="3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50"/>
                                        <p:tgtEl>
                                          <p:spTgt spid="3">
                                            <p:graphicEl>
                                              <a:chart seriesIdx="-4" categoryIdx="3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75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50"/>
                                        <p:tgtEl>
                                          <p:spTgt spid="3">
                                            <p:graphicEl>
                                              <a:chart seriesIdx="-4" categoryIdx="3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50"/>
                                        <p:tgtEl>
                                          <p:spTgt spid="3">
                                            <p:graphicEl>
                                              <a:chart seriesIdx="-4" categoryIdx="3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25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50"/>
                                        <p:tgtEl>
                                          <p:spTgt spid="3">
                                            <p:graphicEl>
                                              <a:chart seriesIdx="-4" categoryIdx="3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50"/>
                                        <p:tgtEl>
                                          <p:spTgt spid="3">
                                            <p:graphicEl>
                                              <a:chart seriesIdx="-4" categoryIdx="3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5">
            <a:extLst>
              <a:ext uri="{FF2B5EF4-FFF2-40B4-BE49-F238E27FC236}">
                <a16:creationId xmlns:a16="http://schemas.microsoft.com/office/drawing/2014/main" id="{A2D7ED34-EB4A-45B1-8568-FF843860F4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097" y="1003133"/>
            <a:ext cx="3309826" cy="2482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F40129A-0881-4336-8FF1-0DE430008717}"/>
              </a:ext>
            </a:extLst>
          </p:cNvPr>
          <p:cNvSpPr txBox="1"/>
          <p:nvPr/>
        </p:nvSpPr>
        <p:spPr>
          <a:xfrm>
            <a:off x="1431261" y="1164582"/>
            <a:ext cx="2093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cs typeface="Segoe UI Semibold" panose="020B0702040204020203" pitchFamily="34" charset="0"/>
              </a:rPr>
              <a:t>11,6%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FB085C-CC58-4062-842A-AB03EF65BA16}"/>
              </a:ext>
            </a:extLst>
          </p:cNvPr>
          <p:cNvSpPr txBox="1"/>
          <p:nvPr/>
        </p:nvSpPr>
        <p:spPr>
          <a:xfrm>
            <a:off x="345651" y="2360018"/>
            <a:ext cx="425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TOTALE DEL SUOLO COPERTO ARTIFICIALMENTE IN ITALIA RICADE IN ZONE A PERICOLOSITÀ IDRAULICA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7FBA0D0-D016-4AA6-AED9-B1B87FFCDBB4}"/>
              </a:ext>
            </a:extLst>
          </p:cNvPr>
          <p:cNvSpPr/>
          <p:nvPr/>
        </p:nvSpPr>
        <p:spPr>
          <a:xfrm>
            <a:off x="701484" y="3837531"/>
            <a:ext cx="14510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cs typeface="Segoe UI Semibold" panose="020B0702040204020203" pitchFamily="34" charset="0"/>
              </a:rPr>
              <a:t>11,9%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4E6390-7DD9-43B5-A7E9-CBDBD2A28998}"/>
              </a:ext>
            </a:extLst>
          </p:cNvPr>
          <p:cNvSpPr txBox="1"/>
          <p:nvPr/>
        </p:nvSpPr>
        <p:spPr>
          <a:xfrm>
            <a:off x="155190" y="4935181"/>
            <a:ext cx="2543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AREE CLASSIFICATE A PERICOLOSITÀ DA FRANA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69EEB06-56A4-480D-B772-C1C3B4D39059}"/>
              </a:ext>
            </a:extLst>
          </p:cNvPr>
          <p:cNvSpPr/>
          <p:nvPr/>
        </p:nvSpPr>
        <p:spPr>
          <a:xfrm>
            <a:off x="5656442" y="-102363"/>
            <a:ext cx="17508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cs typeface="Segoe UI Semibold" panose="020B0702040204020203" pitchFamily="34" charset="0"/>
              </a:rPr>
              <a:t>23,4%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A96725-D3EF-4CF4-B0AC-06144825A9C5}"/>
              </a:ext>
            </a:extLst>
          </p:cNvPr>
          <p:cNvSpPr txBox="1"/>
          <p:nvPr/>
        </p:nvSpPr>
        <p:spPr>
          <a:xfrm>
            <a:off x="2478058" y="252940"/>
            <a:ext cx="3208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FASCIA COSTIERA ENTRO I 300 METRI È CONSUMATA AL</a:t>
            </a:r>
          </a:p>
        </p:txBody>
      </p:sp>
      <p:pic>
        <p:nvPicPr>
          <p:cNvPr id="12" name="Picture 10" descr="402">
            <a:extLst>
              <a:ext uri="{FF2B5EF4-FFF2-40B4-BE49-F238E27FC236}">
                <a16:creationId xmlns:a16="http://schemas.microsoft.com/office/drawing/2014/main" id="{4B7E38C7-5EA6-495E-8946-CF6D527E72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2622" y="3257631"/>
            <a:ext cx="3796581" cy="25410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18820540-2502-4DC6-B993-5DF001D1B412}"/>
              </a:ext>
            </a:extLst>
          </p:cNvPr>
          <p:cNvSpPr/>
          <p:nvPr/>
        </p:nvSpPr>
        <p:spPr>
          <a:xfrm>
            <a:off x="7160461" y="4437695"/>
            <a:ext cx="13468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cs typeface="Segoe UI Semibold" panose="020B0702040204020203" pitchFamily="34" charset="0"/>
              </a:rPr>
              <a:t>7,6%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9CB8EDA-C166-48B5-88CA-E1929AE2D384}"/>
              </a:ext>
            </a:extLst>
          </p:cNvPr>
          <p:cNvSpPr txBox="1"/>
          <p:nvPr/>
        </p:nvSpPr>
        <p:spPr>
          <a:xfrm>
            <a:off x="6519203" y="3727895"/>
            <a:ext cx="2629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FASCIA ENTRO I 150 METRI DAI CORPI IDRICI È CONSUMATA AL</a:t>
            </a:r>
          </a:p>
        </p:txBody>
      </p:sp>
    </p:spTree>
    <p:extLst>
      <p:ext uri="{BB962C8B-B14F-4D97-AF65-F5344CB8AC3E}">
        <p14:creationId xmlns:p14="http://schemas.microsoft.com/office/powerpoint/2010/main" val="14635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ECAE7906-AC87-4154-B2DA-FC77514CDBB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39486" y="865414"/>
          <a:ext cx="8715828" cy="5103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93D56523-5D20-4FD4-8188-9A30EEB3B0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7425" y="4849885"/>
            <a:ext cx="1210045" cy="89478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97C8BE5-FB67-457B-BC1C-BD2AF8DB7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778" y="1690689"/>
            <a:ext cx="1011295" cy="971550"/>
          </a:xfrm>
          <a:prstGeom prst="rect">
            <a:avLst/>
          </a:prstGeom>
        </p:spPr>
      </p:pic>
      <p:sp>
        <p:nvSpPr>
          <p:cNvPr id="6" name="Titolo 2">
            <a:extLst>
              <a:ext uri="{FF2B5EF4-FFF2-40B4-BE49-F238E27FC236}">
                <a16:creationId xmlns:a16="http://schemas.microsoft.com/office/drawing/2014/main" id="{2B656A57-8A70-479A-9AB1-651A6D4C2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34" y="157557"/>
            <a:ext cx="8353016" cy="1325563"/>
          </a:xfrm>
        </p:spPr>
        <p:txBody>
          <a:bodyPr>
            <a:noAutofit/>
          </a:bodyPr>
          <a:lstStyle/>
          <a:p>
            <a:r>
              <a:rPr lang="it-IT" sz="2800" dirty="0"/>
              <a:t>La «densità» del consumo di suolo (2016-2017)</a:t>
            </a:r>
            <a:br>
              <a:rPr lang="it-IT" sz="2800" dirty="0"/>
            </a:br>
            <a:endParaRPr lang="it-IT" sz="2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4E1C026-4797-42B6-85A8-B8211E5CB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715" y="1098804"/>
            <a:ext cx="1075828" cy="9001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CC64CBC-3EF5-4B06-9482-DC915A962E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380"/>
          <a:stretch/>
        </p:blipFill>
        <p:spPr>
          <a:xfrm>
            <a:off x="1192510" y="2807570"/>
            <a:ext cx="1076664" cy="64693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8FD6EE5-1622-4BEA-994F-E112E7D5B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447" y="4719774"/>
            <a:ext cx="1155009" cy="115500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3F29A2D-3795-4968-A953-E33C321B4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6289" y="2282452"/>
            <a:ext cx="1079655" cy="82020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41C4675-5420-448A-8D84-0B199A5EFFDB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t="13187" r="6206" b="13187"/>
          <a:stretch/>
        </p:blipFill>
        <p:spPr bwMode="auto">
          <a:xfrm>
            <a:off x="604875" y="1284574"/>
            <a:ext cx="847344" cy="10227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7014354-889A-4F21-8E09-8631CFFBAF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9122" y="1002839"/>
            <a:ext cx="1045743" cy="10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F376CBF-25F4-4A70-A2DA-159BECD7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15" y="365126"/>
            <a:ext cx="7326032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Dove abbiamo consumato il suolo nell’ultimo anno?</a:t>
            </a:r>
            <a:br>
              <a:rPr lang="it-IT" dirty="0"/>
            </a:br>
            <a:endParaRPr lang="it-IT" dirty="0"/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E25843B7-4BB3-4711-A8C6-D24CD8AC688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809918" y="1134310"/>
          <a:ext cx="5705475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2337">
                  <a:extLst>
                    <a:ext uri="{9D8B030D-6E8A-4147-A177-3AD203B41FA5}">
                      <a16:colId xmlns:a16="http://schemas.microsoft.com/office/drawing/2014/main" val="4206209223"/>
                    </a:ext>
                  </a:extLst>
                </a:gridCol>
                <a:gridCol w="1141506">
                  <a:extLst>
                    <a:ext uri="{9D8B030D-6E8A-4147-A177-3AD203B41FA5}">
                      <a16:colId xmlns:a16="http://schemas.microsoft.com/office/drawing/2014/main" val="2908916252"/>
                    </a:ext>
                  </a:extLst>
                </a:gridCol>
                <a:gridCol w="1331632">
                  <a:extLst>
                    <a:ext uri="{9D8B030D-6E8A-4147-A177-3AD203B41FA5}">
                      <a16:colId xmlns:a16="http://schemas.microsoft.com/office/drawing/2014/main" val="3563591493"/>
                    </a:ext>
                  </a:extLst>
                </a:gridCol>
              </a:tblGrid>
              <a:tr h="242234">
                <a:tc>
                  <a:txBody>
                    <a:bodyPr/>
                    <a:lstStyle/>
                    <a:p>
                      <a:endParaRPr lang="it-IT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0" dirty="0"/>
                        <a:t>Ettari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0" dirty="0"/>
                        <a:t>Edifici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932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1" i="0" dirty="0"/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000" b="1" i="0" dirty="0"/>
                        <a:t>5.211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000" b="1" i="0" dirty="0"/>
                        <a:t>14,7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85432"/>
                  </a:ext>
                </a:extLst>
              </a:tr>
            </a:tbl>
          </a:graphicData>
        </a:graphic>
      </p:graphicFrame>
      <p:grpSp>
        <p:nvGrpSpPr>
          <p:cNvPr id="6" name="Gruppo 5">
            <a:extLst>
              <a:ext uri="{FF2B5EF4-FFF2-40B4-BE49-F238E27FC236}">
                <a16:creationId xmlns:a16="http://schemas.microsoft.com/office/drawing/2014/main" id="{9277B8B9-E5EB-4676-A4C7-A3510A740FD3}"/>
              </a:ext>
            </a:extLst>
          </p:cNvPr>
          <p:cNvGrpSpPr/>
          <p:nvPr/>
        </p:nvGrpSpPr>
        <p:grpSpPr>
          <a:xfrm>
            <a:off x="435952" y="3031600"/>
            <a:ext cx="8079407" cy="2927546"/>
            <a:chOff x="435952" y="3031600"/>
            <a:chExt cx="8079407" cy="2927546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F2A11584-5B86-4E7A-B956-F004521AF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965" y="5024375"/>
              <a:ext cx="1210045" cy="894785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7C24FE40-68E2-4E3C-B9F0-FB5613FCF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101" y="3987718"/>
              <a:ext cx="1075828" cy="900182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4E9A5DC-571C-44A6-9C38-604136C70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22" y="3276112"/>
              <a:ext cx="1187862" cy="1161697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67DE57B-C492-407F-815A-581BA767C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380"/>
            <a:stretch/>
          </p:blipFill>
          <p:spPr>
            <a:xfrm>
              <a:off x="435952" y="3031600"/>
              <a:ext cx="1171137" cy="703702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8544452-1DF3-4898-924D-A0B0564C9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4680" y="4474391"/>
              <a:ext cx="1011295" cy="971550"/>
            </a:xfrm>
            <a:prstGeom prst="rect">
              <a:avLst/>
            </a:prstGeom>
          </p:spPr>
        </p:pic>
        <p:graphicFrame>
          <p:nvGraphicFramePr>
            <p:cNvPr id="11" name="Segnaposto contenuto 4">
              <a:extLst>
                <a:ext uri="{FF2B5EF4-FFF2-40B4-BE49-F238E27FC236}">
                  <a16:creationId xmlns:a16="http://schemas.microsoft.com/office/drawing/2014/main" id="{4F5BB5C4-886F-452F-984A-3534CD242D28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2809884" y="3185466"/>
            <a:ext cx="5705475" cy="2773680"/>
          </p:xfrm>
          <a:graphic>
            <a:graphicData uri="http://schemas.openxmlformats.org/drawingml/2006/table">
              <a:tbl>
                <a:tblPr firstRow="1" bandRow="1">
                  <a:tableStyleId>{2D5ABB26-0587-4C30-8999-92F81FD0307C}</a:tableStyleId>
                </a:tblPr>
                <a:tblGrid>
                  <a:gridCol w="3232337">
                    <a:extLst>
                      <a:ext uri="{9D8B030D-6E8A-4147-A177-3AD203B41FA5}">
                        <a16:colId xmlns:a16="http://schemas.microsoft.com/office/drawing/2014/main" val="4206209223"/>
                      </a:ext>
                    </a:extLst>
                  </a:gridCol>
                  <a:gridCol w="1141506">
                    <a:extLst>
                      <a:ext uri="{9D8B030D-6E8A-4147-A177-3AD203B41FA5}">
                        <a16:colId xmlns:a16="http://schemas.microsoft.com/office/drawing/2014/main" val="2908916252"/>
                      </a:ext>
                    </a:extLst>
                  </a:gridCol>
                  <a:gridCol w="1331632">
                    <a:extLst>
                      <a:ext uri="{9D8B030D-6E8A-4147-A177-3AD203B41FA5}">
                        <a16:colId xmlns:a16="http://schemas.microsoft.com/office/drawing/2014/main" val="3563591493"/>
                      </a:ext>
                    </a:extLst>
                  </a:gridCol>
                </a:tblGrid>
                <a:tr h="370840">
                  <a:tc>
                    <a:txBody>
                      <a:bodyPr/>
                      <a:lstStyle/>
                      <a:p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Aree protette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84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it-IT" sz="2000" b="1" kern="1200" dirty="0">
                            <a:solidFill>
                              <a:srgbClr val="C00000"/>
                            </a:solidFill>
                            <a:latin typeface="+mn-lt"/>
                            <a:ea typeface="+mn-ea"/>
                            <a:cs typeface="+mn-cs"/>
                          </a:rPr>
                          <a:t>21,5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51210595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Costa (0-300m)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62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16,5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496554046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Costa (300-1.000m)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141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14,6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4260804702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Pericolosità idraulica media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789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13,3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83258792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Pericolosità da frana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318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12,0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03137515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Pericolosità sismica (alta)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1.857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14,1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812343744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Tutela paesaggistica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1.331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C00000"/>
                            </a:solidFill>
                          </a:rPr>
                          <a:t>12,1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813832867"/>
                    </a:ext>
                  </a:extLst>
                </a:tr>
              </a:tbl>
            </a:graphicData>
          </a:graphic>
        </p:graphicFrame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6F81BA0A-0579-4B5B-AB54-C0108AE86B9D}"/>
              </a:ext>
            </a:extLst>
          </p:cNvPr>
          <p:cNvGrpSpPr/>
          <p:nvPr/>
        </p:nvGrpSpPr>
        <p:grpSpPr>
          <a:xfrm>
            <a:off x="519747" y="1589175"/>
            <a:ext cx="7995612" cy="1543285"/>
            <a:chOff x="519747" y="1589175"/>
            <a:chExt cx="7995612" cy="1543285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6A0976C6-3125-4FC0-8031-DD12A564B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47" y="1589175"/>
              <a:ext cx="1155009" cy="1155009"/>
            </a:xfrm>
            <a:prstGeom prst="rect">
              <a:avLst/>
            </a:prstGeom>
          </p:spPr>
        </p:pic>
        <p:graphicFrame>
          <p:nvGraphicFramePr>
            <p:cNvPr id="14" name="Segnaposto contenuto 4">
              <a:extLst>
                <a:ext uri="{FF2B5EF4-FFF2-40B4-BE49-F238E27FC236}">
                  <a16:creationId xmlns:a16="http://schemas.microsoft.com/office/drawing/2014/main" id="{580F28FF-9291-40FC-B02E-CA0D5C172626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2809884" y="1943740"/>
            <a:ext cx="5705475" cy="1188720"/>
          </p:xfrm>
          <a:graphic>
            <a:graphicData uri="http://schemas.openxmlformats.org/drawingml/2006/table">
              <a:tbl>
                <a:tblPr firstRow="1" bandRow="1">
                  <a:tableStyleId>{2D5ABB26-0587-4C30-8999-92F81FD0307C}</a:tableStyleId>
                </a:tblPr>
                <a:tblGrid>
                  <a:gridCol w="3232337">
                    <a:extLst>
                      <a:ext uri="{9D8B030D-6E8A-4147-A177-3AD203B41FA5}">
                        <a16:colId xmlns:a16="http://schemas.microsoft.com/office/drawing/2014/main" val="4206209223"/>
                      </a:ext>
                    </a:extLst>
                  </a:gridCol>
                  <a:gridCol w="1141506">
                    <a:extLst>
                      <a:ext uri="{9D8B030D-6E8A-4147-A177-3AD203B41FA5}">
                        <a16:colId xmlns:a16="http://schemas.microsoft.com/office/drawing/2014/main" val="2908916252"/>
                      </a:ext>
                    </a:extLst>
                  </a:gridCol>
                  <a:gridCol w="1331632">
                    <a:extLst>
                      <a:ext uri="{9D8B030D-6E8A-4147-A177-3AD203B41FA5}">
                        <a16:colId xmlns:a16="http://schemas.microsoft.com/office/drawing/2014/main" val="3563591493"/>
                      </a:ext>
                    </a:extLst>
                  </a:gridCol>
                </a:tblGrid>
                <a:tr h="370840">
                  <a:tc>
                    <a:txBody>
                      <a:bodyPr/>
                      <a:lstStyle/>
                      <a:p>
                        <a:r>
                          <a:rPr lang="it-IT" sz="2000" b="1" dirty="0">
                            <a:solidFill>
                              <a:srgbClr val="006600"/>
                            </a:solidFill>
                          </a:rPr>
                          <a:t>Pianura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006600"/>
                            </a:solidFill>
                          </a:rPr>
                          <a:t>4.259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006600"/>
                            </a:solidFill>
                          </a:rPr>
                          <a:t>15,1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64850448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it-IT" sz="2000" b="1" dirty="0">
                            <a:solidFill>
                              <a:srgbClr val="006600"/>
                            </a:solidFill>
                          </a:rPr>
                          <a:t>Collina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006600"/>
                            </a:solidFill>
                          </a:rPr>
                          <a:t>496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006600"/>
                            </a:solidFill>
                          </a:rPr>
                          <a:t>13,6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262735380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it-IT" sz="2000" b="1" dirty="0">
                            <a:solidFill>
                              <a:srgbClr val="006600"/>
                            </a:solidFill>
                          </a:rPr>
                          <a:t>Montagna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006600"/>
                            </a:solidFill>
                          </a:rPr>
                          <a:t>456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it-IT" sz="2000" b="1" dirty="0">
                            <a:solidFill>
                              <a:srgbClr val="006600"/>
                            </a:solidFill>
                          </a:rPr>
                          <a:t>11,3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578546544"/>
                    </a:ext>
                  </a:extLst>
                </a:tr>
              </a:tbl>
            </a:graphicData>
          </a:graphic>
        </p:graphicFrame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24C8293D-961E-43C8-BD38-7A2FBFBFF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57532" y="2308070"/>
              <a:ext cx="1079655" cy="820203"/>
            </a:xfrm>
            <a:prstGeom prst="rect">
              <a:avLst/>
            </a:prstGeom>
          </p:spPr>
        </p:pic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5874FC7E-7868-4333-BB9D-D38D2438A843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t="13187" r="6206" b="13187"/>
          <a:stretch/>
        </p:blipFill>
        <p:spPr bwMode="auto">
          <a:xfrm>
            <a:off x="1818632" y="1170015"/>
            <a:ext cx="847344" cy="10227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64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F376CBF-25F4-4A70-A2DA-159BECD7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831" y="365127"/>
            <a:ext cx="6866164" cy="788760"/>
          </a:xfrm>
        </p:spPr>
        <p:txBody>
          <a:bodyPr>
            <a:normAutofit fontScale="90000"/>
          </a:bodyPr>
          <a:lstStyle/>
          <a:p>
            <a:r>
              <a:rPr lang="it-IT" dirty="0"/>
              <a:t>Consumo di suolo nei comuni italiani</a:t>
            </a: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F83B0073-2D88-459D-A811-95031FF272A5}"/>
              </a:ext>
            </a:extLst>
          </p:cNvPr>
          <p:cNvGraphicFramePr/>
          <p:nvPr>
            <p:extLst/>
          </p:nvPr>
        </p:nvGraphicFramePr>
        <p:xfrm>
          <a:off x="152400" y="1045029"/>
          <a:ext cx="8839200" cy="4767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7" name="Gruppo 26">
            <a:extLst>
              <a:ext uri="{FF2B5EF4-FFF2-40B4-BE49-F238E27FC236}">
                <a16:creationId xmlns:a16="http://schemas.microsoft.com/office/drawing/2014/main" id="{FDA09AC4-665C-4949-AB79-485EA1227C74}"/>
              </a:ext>
            </a:extLst>
          </p:cNvPr>
          <p:cNvGrpSpPr/>
          <p:nvPr/>
        </p:nvGrpSpPr>
        <p:grpSpPr>
          <a:xfrm>
            <a:off x="269424" y="4490357"/>
            <a:ext cx="1067459" cy="1268185"/>
            <a:chOff x="269424" y="4490357"/>
            <a:chExt cx="1067459" cy="1268185"/>
          </a:xfrm>
        </p:grpSpPr>
        <p:pic>
          <p:nvPicPr>
            <p:cNvPr id="6" name="Picture 2" descr="European Commission logo">
              <a:extLst>
                <a:ext uri="{FF2B5EF4-FFF2-40B4-BE49-F238E27FC236}">
                  <a16:creationId xmlns:a16="http://schemas.microsoft.com/office/drawing/2014/main" id="{18F2A81D-C321-4B80-9E66-2F8E6C175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24" y="5020009"/>
              <a:ext cx="1067457" cy="73853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Connettore curvo 23">
              <a:extLst>
                <a:ext uri="{FF2B5EF4-FFF2-40B4-BE49-F238E27FC236}">
                  <a16:creationId xmlns:a16="http://schemas.microsoft.com/office/drawing/2014/main" id="{2969DE3F-1F5D-41A7-98BB-25CA6AB33612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rot="5400000" flipH="1" flipV="1">
              <a:off x="805192" y="4488318"/>
              <a:ext cx="529652" cy="533730"/>
            </a:xfrm>
            <a:prstGeom prst="curvedConnector2">
              <a:avLst/>
            </a:prstGeom>
            <a:ln w="57150" cap="rnd">
              <a:solidFill>
                <a:srgbClr val="00449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10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70FD75-EB7B-462D-845C-14774875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B6DD6D-20C2-4729-B3E5-ED830EFC2341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0BF0F86-FCB6-4F73-933D-11D3B27AE701}"/>
              </a:ext>
            </a:extLst>
          </p:cNvPr>
          <p:cNvSpPr/>
          <p:nvPr/>
        </p:nvSpPr>
        <p:spPr>
          <a:xfrm>
            <a:off x="272077" y="184868"/>
            <a:ext cx="4572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Cantiere della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Pedementona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nei pressi di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Paulona</a:t>
            </a:r>
            <a:r>
              <a:rPr lang="it-IT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(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Vicenza)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Foto di Paolo Meneghini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16E3A2E-4584-41B2-B74B-5AD465C89C1C}"/>
              </a:ext>
            </a:extLst>
          </p:cNvPr>
          <p:cNvSpPr/>
          <p:nvPr/>
        </p:nvSpPr>
        <p:spPr>
          <a:xfrm rot="18883503">
            <a:off x="3649546" y="4599952"/>
            <a:ext cx="4419729" cy="646331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477 ettari al 2017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9DF3A6C-A24A-4204-AA61-5F8F8B26B5BD}"/>
              </a:ext>
            </a:extLst>
          </p:cNvPr>
          <p:cNvSpPr/>
          <p:nvPr/>
        </p:nvSpPr>
        <p:spPr>
          <a:xfrm rot="18883503">
            <a:off x="3647781" y="4603497"/>
            <a:ext cx="4419728" cy="646331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477 ettari al 2017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3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F376CBF-25F4-4A70-A2DA-159BECD7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831" y="392342"/>
            <a:ext cx="6553198" cy="1213302"/>
          </a:xfrm>
        </p:spPr>
        <p:txBody>
          <a:bodyPr>
            <a:normAutofit fontScale="90000"/>
          </a:bodyPr>
          <a:lstStyle/>
          <a:p>
            <a:r>
              <a:rPr lang="it-IT" dirty="0"/>
              <a:t>Consumo marginale di suolo nei comuni italiani 	 </a:t>
            </a:r>
            <a:r>
              <a:rPr lang="it-IT" sz="2800" dirty="0"/>
              <a:t>(nuovo consumo/nuovi abitanti)</a:t>
            </a:r>
            <a:endParaRPr lang="it-IT" dirty="0"/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94E4FB9F-AE7E-4E73-A1E7-9A6B0CC81EB8}"/>
              </a:ext>
            </a:extLst>
          </p:cNvPr>
          <p:cNvGraphicFramePr/>
          <p:nvPr>
            <p:extLst/>
          </p:nvPr>
        </p:nvGraphicFramePr>
        <p:xfrm>
          <a:off x="103415" y="1017815"/>
          <a:ext cx="8871856" cy="4822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2">
            <a:extLst>
              <a:ext uri="{FF2B5EF4-FFF2-40B4-BE49-F238E27FC236}">
                <a16:creationId xmlns:a16="http://schemas.microsoft.com/office/drawing/2014/main" id="{CBB7A966-BC1A-4086-AC09-673E5C212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15" y="5511597"/>
            <a:ext cx="2726310" cy="33448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AC7BF3-9A02-4F24-9BCE-6233195E0D37}"/>
              </a:ext>
            </a:extLst>
          </p:cNvPr>
          <p:cNvSpPr txBox="1"/>
          <p:nvPr/>
        </p:nvSpPr>
        <p:spPr>
          <a:xfrm>
            <a:off x="7609114" y="2585357"/>
            <a:ext cx="9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Italia</a:t>
            </a:r>
          </a:p>
        </p:txBody>
      </p:sp>
    </p:spTree>
    <p:extLst>
      <p:ext uri="{BB962C8B-B14F-4D97-AF65-F5344CB8AC3E}">
        <p14:creationId xmlns:p14="http://schemas.microsoft.com/office/powerpoint/2010/main" val="253052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F376CBF-25F4-4A70-A2DA-159BECD7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831" y="392342"/>
            <a:ext cx="6553198" cy="1213302"/>
          </a:xfrm>
        </p:spPr>
        <p:txBody>
          <a:bodyPr>
            <a:normAutofit/>
          </a:bodyPr>
          <a:lstStyle/>
          <a:p>
            <a:r>
              <a:rPr lang="it-IT" dirty="0"/>
              <a:t>Cosa abbiamo perso?</a:t>
            </a:r>
            <a:br>
              <a:rPr lang="it-IT" dirty="0"/>
            </a:br>
            <a:endParaRPr lang="it-IT" dirty="0"/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4FA68F91-DE9F-4B79-8EB7-C5C575BC93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0105852"/>
              </p:ext>
            </p:extLst>
          </p:nvPr>
        </p:nvGraphicFramePr>
        <p:xfrm>
          <a:off x="1818042" y="1114203"/>
          <a:ext cx="5805502" cy="496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6E3F9DB9-0B19-4707-ABA2-5E5EF6E40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2" t="5363" r="36034" b="69535"/>
          <a:stretch/>
        </p:blipFill>
        <p:spPr>
          <a:xfrm>
            <a:off x="4054045" y="4195430"/>
            <a:ext cx="1028700" cy="94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5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BEF2B-1B0A-4098-A93C-857CDB4E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 stato del territorio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99B66D77-2138-44E9-ACD3-8EA32685ED8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97712" y="1414131"/>
          <a:ext cx="8644269" cy="4683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6FDFDCC8-0530-46C6-BC20-DADDBB12365D}"/>
              </a:ext>
            </a:extLst>
          </p:cNvPr>
          <p:cNvSpPr/>
          <p:nvPr/>
        </p:nvSpPr>
        <p:spPr>
          <a:xfrm>
            <a:off x="6351713" y="5909859"/>
            <a:ext cx="27911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latin typeface="Lucida Bright" panose="02040602050505020304" pitchFamily="18" charset="0"/>
              </a:rPr>
              <a:t>Carta della copertura del suolo (2017)</a:t>
            </a:r>
          </a:p>
        </p:txBody>
      </p:sp>
    </p:spTree>
    <p:extLst>
      <p:ext uri="{BB962C8B-B14F-4D97-AF65-F5344CB8AC3E}">
        <p14:creationId xmlns:p14="http://schemas.microsoft.com/office/powerpoint/2010/main" val="24884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BEF2B-1B0A-4098-A93C-857CDB4E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 stato del territorio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99B66D77-2138-44E9-ACD3-8EA32685ED8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97712" y="1414131"/>
          <a:ext cx="8644269" cy="4683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BC41E6ED-95B9-4131-91BB-5DC8D9D8B61B}"/>
              </a:ext>
            </a:extLst>
          </p:cNvPr>
          <p:cNvSpPr/>
          <p:nvPr/>
        </p:nvSpPr>
        <p:spPr>
          <a:xfrm>
            <a:off x="6351713" y="5909859"/>
            <a:ext cx="27911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latin typeface="Lucida Bright" panose="02040602050505020304" pitchFamily="18" charset="0"/>
              </a:rPr>
              <a:t>Carta della copertura del suolo (2017)</a:t>
            </a:r>
          </a:p>
        </p:txBody>
      </p:sp>
      <p:pic>
        <p:nvPicPr>
          <p:cNvPr id="7" name="Elemento grafico 6" descr="Albero a foglie caduche">
            <a:extLst>
              <a:ext uri="{FF2B5EF4-FFF2-40B4-BE49-F238E27FC236}">
                <a16:creationId xmlns:a16="http://schemas.microsoft.com/office/drawing/2014/main" id="{3D92FFB3-75DB-4358-AF1C-1CAF688DE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1256" y="1018448"/>
            <a:ext cx="914400" cy="914400"/>
          </a:xfrm>
          <a:prstGeom prst="rect">
            <a:avLst/>
          </a:prstGeom>
        </p:spPr>
      </p:pic>
      <p:pic>
        <p:nvPicPr>
          <p:cNvPr id="9" name="Elemento grafico 8" descr="Abete">
            <a:extLst>
              <a:ext uri="{FF2B5EF4-FFF2-40B4-BE49-F238E27FC236}">
                <a16:creationId xmlns:a16="http://schemas.microsoft.com/office/drawing/2014/main" id="{CE6734DB-145E-4A47-92B6-FB896601A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5042" y="10184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BEF2B-1B0A-4098-A93C-857CDB4E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 stato del territorio</a:t>
            </a:r>
          </a:p>
        </p:txBody>
      </p:sp>
      <p:pic>
        <p:nvPicPr>
          <p:cNvPr id="5" name="Immagine 4" descr="Immagine che contiene esterni, natura&#10;&#10;Descrizione generata automaticamente">
            <a:extLst>
              <a:ext uri="{FF2B5EF4-FFF2-40B4-BE49-F238E27FC236}">
                <a16:creationId xmlns:a16="http://schemas.microsoft.com/office/drawing/2014/main" id="{AFA363F7-3889-410C-A213-780366A10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5" y="1454599"/>
            <a:ext cx="4412512" cy="308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45A764A-D808-4518-8B5E-97800E35D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43" y="3070748"/>
            <a:ext cx="4412512" cy="3087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31F63C1-32D3-4A2C-9B2F-83B12FE895F8}"/>
              </a:ext>
            </a:extLst>
          </p:cNvPr>
          <p:cNvSpPr/>
          <p:nvPr/>
        </p:nvSpPr>
        <p:spPr>
          <a:xfrm>
            <a:off x="219591" y="4614530"/>
            <a:ext cx="3953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Lucida Bright" panose="02040602050505020304" pitchFamily="18" charset="0"/>
                <a:ea typeface="Calibri" panose="020F0502020204030204" pitchFamily="34" charset="0"/>
              </a:rPr>
              <a:t>Quarna Sopra (Verbano-Cusio-Ossola)</a:t>
            </a:r>
            <a:endParaRPr lang="it-IT" sz="1400" dirty="0">
              <a:latin typeface="Lucida Bright" panose="020406020505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DB86081-54C0-4F90-94D0-D4E2E9C4336E}"/>
              </a:ext>
            </a:extLst>
          </p:cNvPr>
          <p:cNvSpPr/>
          <p:nvPr/>
        </p:nvSpPr>
        <p:spPr>
          <a:xfrm>
            <a:off x="4866167" y="2690604"/>
            <a:ext cx="3953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dirty="0">
                <a:latin typeface="Lucida Bright" panose="02040602050505020304" pitchFamily="18" charset="0"/>
                <a:ea typeface="Calibri" panose="020F0502020204030204" pitchFamily="34" charset="0"/>
              </a:rPr>
              <a:t>Buriasco (Torino)</a:t>
            </a:r>
            <a:endParaRPr lang="it-IT" sz="1400" dirty="0">
              <a:latin typeface="Lucida Bright" panose="020406020505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F097BA3-41E3-42AC-B8F6-B8990328CC52}"/>
              </a:ext>
            </a:extLst>
          </p:cNvPr>
          <p:cNvSpPr/>
          <p:nvPr/>
        </p:nvSpPr>
        <p:spPr>
          <a:xfrm>
            <a:off x="4711847" y="1430336"/>
            <a:ext cx="4432153" cy="37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Lucida Bright" panose="02040602050505020304" pitchFamily="18" charset="0"/>
                <a:ea typeface="+mn-ea"/>
                <a:cs typeface="+mn-cs"/>
              </a:defRPr>
            </a:pPr>
            <a:r>
              <a:rPr lang="it-IT" dirty="0"/>
              <a:t>Indice di copertura arborea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B52F128-A66D-4942-83D1-9AF69849FFD8}"/>
              </a:ext>
            </a:extLst>
          </p:cNvPr>
          <p:cNvSpPr/>
          <p:nvPr/>
        </p:nvSpPr>
        <p:spPr>
          <a:xfrm>
            <a:off x="366001" y="1763056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98,34%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B98C4E3-3F33-47E9-88AC-FECDCF4CB570}"/>
              </a:ext>
            </a:extLst>
          </p:cNvPr>
          <p:cNvSpPr/>
          <p:nvPr/>
        </p:nvSpPr>
        <p:spPr>
          <a:xfrm>
            <a:off x="6843011" y="5037936"/>
            <a:ext cx="1920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0,01%</a:t>
            </a:r>
          </a:p>
        </p:txBody>
      </p:sp>
    </p:spTree>
    <p:extLst>
      <p:ext uri="{BB962C8B-B14F-4D97-AF65-F5344CB8AC3E}">
        <p14:creationId xmlns:p14="http://schemas.microsoft.com/office/powerpoint/2010/main" val="40416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5943E8-080E-4C18-9F81-90294D90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L’evoluzione del territorio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9C96182E-0748-4855-ADF4-134208A2006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09082" y="1325059"/>
          <a:ext cx="3297126" cy="4453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2F5C16EE-599F-49B8-9D5F-92B6F04ABC7A}"/>
              </a:ext>
            </a:extLst>
          </p:cNvPr>
          <p:cNvSpPr/>
          <p:nvPr/>
        </p:nvSpPr>
        <p:spPr>
          <a:xfrm>
            <a:off x="5654074" y="5778446"/>
            <a:ext cx="34195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latin typeface="Lucida Bright" panose="02040602050505020304" pitchFamily="18" charset="0"/>
              </a:rPr>
              <a:t>Carta degli ambiti di uso del suolo (2012-2017)</a:t>
            </a:r>
          </a:p>
        </p:txBody>
      </p:sp>
      <p:graphicFrame>
        <p:nvGraphicFramePr>
          <p:cNvPr id="8" name="Segnaposto contenuto 5">
            <a:extLst>
              <a:ext uri="{FF2B5EF4-FFF2-40B4-BE49-F238E27FC236}">
                <a16:creationId xmlns:a16="http://schemas.microsoft.com/office/drawing/2014/main" id="{A5639044-F68E-40F1-A348-29629BEB4E0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05470" y="1363482"/>
          <a:ext cx="4708561" cy="4414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47E45A8F-FCF3-4299-BBA2-90BD8C71F482}"/>
              </a:ext>
            </a:extLst>
          </p:cNvPr>
          <p:cNvSpPr/>
          <p:nvPr/>
        </p:nvSpPr>
        <p:spPr>
          <a:xfrm>
            <a:off x="76521" y="48761"/>
            <a:ext cx="158923" cy="214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Elemento grafico 9" descr="Albero a foglie caduche">
            <a:extLst>
              <a:ext uri="{FF2B5EF4-FFF2-40B4-BE49-F238E27FC236}">
                <a16:creationId xmlns:a16="http://schemas.microsoft.com/office/drawing/2014/main" id="{A71C1853-6A3E-452D-89B9-BF492830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2476" y="3071727"/>
            <a:ext cx="868480" cy="868480"/>
          </a:xfrm>
          <a:prstGeom prst="rect">
            <a:avLst/>
          </a:prstGeom>
        </p:spPr>
      </p:pic>
      <p:pic>
        <p:nvPicPr>
          <p:cNvPr id="11" name="Elemento grafico 10" descr="Città">
            <a:extLst>
              <a:ext uri="{FF2B5EF4-FFF2-40B4-BE49-F238E27FC236}">
                <a16:creationId xmlns:a16="http://schemas.microsoft.com/office/drawing/2014/main" id="{267FA441-7037-4281-9A9F-7A0F0A889C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204" y="1670665"/>
            <a:ext cx="979957" cy="979957"/>
          </a:xfrm>
          <a:prstGeom prst="rect">
            <a:avLst/>
          </a:prstGeom>
        </p:spPr>
      </p:pic>
      <p:pic>
        <p:nvPicPr>
          <p:cNvPr id="12" name="Elemento grafico 11" descr="Pianta">
            <a:extLst>
              <a:ext uri="{FF2B5EF4-FFF2-40B4-BE49-F238E27FC236}">
                <a16:creationId xmlns:a16="http://schemas.microsoft.com/office/drawing/2014/main" id="{E819AEF5-1808-4A8D-BB66-046E737AB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50647" y="3505967"/>
            <a:ext cx="715196" cy="715196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4E3F622F-BA1A-424E-80C0-C007207CE5C7}"/>
              </a:ext>
            </a:extLst>
          </p:cNvPr>
          <p:cNvSpPr/>
          <p:nvPr/>
        </p:nvSpPr>
        <p:spPr>
          <a:xfrm>
            <a:off x="1238162" y="5647641"/>
            <a:ext cx="18389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latin typeface="Lucida Bright" panose="02040602050505020304" pitchFamily="18" charset="0"/>
              </a:rPr>
              <a:t>Variazione % 2012-2017</a:t>
            </a:r>
          </a:p>
        </p:txBody>
      </p:sp>
    </p:spTree>
    <p:extLst>
      <p:ext uri="{BB962C8B-B14F-4D97-AF65-F5344CB8AC3E}">
        <p14:creationId xmlns:p14="http://schemas.microsoft.com/office/powerpoint/2010/main" val="25232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  <p:bldGraphic spid="8" grpId="0">
        <p:bldSub>
          <a:bldChart bld="category"/>
        </p:bldSub>
      </p:bldGraphic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45BE2DC-5C22-412C-AADB-1F733ED5E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5CDDA5-94F7-4043-A875-674DBB5C6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EF64B4-997A-4676-9E21-32886D4896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3" y="0"/>
            <a:ext cx="8750595" cy="618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29FA4FD-2F34-4288-A1C6-61F245CBA3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73" y="5480103"/>
            <a:ext cx="1730375" cy="7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45BE2DC-5C22-412C-AADB-1F733ED5E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5CDDA5-94F7-4043-A875-674DBB5C6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EF64B4-997A-4676-9E21-32886D4896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653" y="1261"/>
            <a:ext cx="8750595" cy="618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29FA4FD-2F34-4288-A1C6-61F245CBA3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73" y="5480103"/>
            <a:ext cx="1730375" cy="7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18283785-EF01-4162-BFED-CF7618FC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52" y="579475"/>
            <a:ext cx="8932496" cy="489097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78FD62D-6600-4BDE-A5DF-F323E64A58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73" y="5480103"/>
            <a:ext cx="1730375" cy="7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0A19E55-8A31-45A6-8550-9FCF2C47C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7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2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70FD75-EB7B-462D-845C-14774875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B6DD6D-20C2-4729-B3E5-ED830EFC23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604005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0BF0F86-FCB6-4F73-933D-11D3B27AE701}"/>
              </a:ext>
            </a:extLst>
          </p:cNvPr>
          <p:cNvSpPr/>
          <p:nvPr/>
        </p:nvSpPr>
        <p:spPr>
          <a:xfrm>
            <a:off x="1427698" y="100722"/>
            <a:ext cx="666726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Cantiere della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Pedementona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nei pressi di Trevignano (Treviso)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Foto di Alberto Sfoggia</a:t>
            </a:r>
          </a:p>
        </p:txBody>
      </p:sp>
    </p:spTree>
    <p:extLst>
      <p:ext uri="{BB962C8B-B14F-4D97-AF65-F5344CB8AC3E}">
        <p14:creationId xmlns:p14="http://schemas.microsoft.com/office/powerpoint/2010/main" val="137662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0CA17EF-609B-48D8-B4CF-4FDC3891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344" y="365126"/>
            <a:ext cx="7607006" cy="132556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CA805C6-6ABF-434B-BBB6-5E421C5FD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44" y="1825625"/>
            <a:ext cx="7607006" cy="4143376"/>
          </a:xfrm>
        </p:spPr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1656B8-C7CF-4C3F-9E74-C07B73F14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43" y="-373823"/>
            <a:ext cx="9378044" cy="78288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02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0CA17EF-609B-48D8-B4CF-4FDC3891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344" y="365126"/>
            <a:ext cx="7607006" cy="132556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CA805C6-6ABF-434B-BBB6-5E421C5FD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44" y="1825625"/>
            <a:ext cx="7607006" cy="4143376"/>
          </a:xfrm>
        </p:spPr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1656B8-C7CF-4C3F-9E74-C07B73F14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1543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8DA0B00-B2D5-4D7D-8005-312FAA012AC9}"/>
              </a:ext>
            </a:extLst>
          </p:cNvPr>
          <p:cNvSpPr txBox="1"/>
          <p:nvPr/>
        </p:nvSpPr>
        <p:spPr>
          <a:xfrm>
            <a:off x="4417272" y="3412612"/>
            <a:ext cx="355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Segoe UI Semibold" panose="020B0702040204020203" pitchFamily="34" charset="0"/>
              </a:rPr>
              <a:t>200 milioni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70D6C9-4AC9-46C4-8327-C895356A7835}"/>
              </a:ext>
            </a:extLst>
          </p:cNvPr>
          <p:cNvSpPr txBox="1"/>
          <p:nvPr/>
        </p:nvSpPr>
        <p:spPr>
          <a:xfrm>
            <a:off x="4063122" y="4384766"/>
            <a:ext cx="4251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Arial" panose="020B0604020202020204" pitchFamily="34" charset="0"/>
              </a:rPr>
              <a:t>DI METRI CUBI L’ANNO </a:t>
            </a:r>
          </a:p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Arial" panose="020B0604020202020204" pitchFamily="34" charset="0"/>
              </a:rPr>
              <a:t>PER L’INCREMENTO DEL RUSCELLAMENTO DOVUTO ALLA MAGGIORE IMPERMEABILIZZAZIONE DEL SUOLO TRA IL 2012 E IL 2017</a:t>
            </a:r>
          </a:p>
        </p:txBody>
      </p:sp>
    </p:spTree>
    <p:extLst>
      <p:ext uri="{BB962C8B-B14F-4D97-AF65-F5344CB8AC3E}">
        <p14:creationId xmlns:p14="http://schemas.microsoft.com/office/powerpoint/2010/main" val="20734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0CA17EF-609B-48D8-B4CF-4FDC3891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344" y="365126"/>
            <a:ext cx="7607006" cy="132556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CA805C6-6ABF-434B-BBB6-5E421C5FD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44" y="1825625"/>
            <a:ext cx="7607006" cy="4143376"/>
          </a:xfrm>
        </p:spPr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1656B8-C7CF-4C3F-9E74-C07B73F14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" y="1"/>
            <a:ext cx="9136460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8DA0B00-B2D5-4D7D-8005-312FAA012AC9}"/>
              </a:ext>
            </a:extLst>
          </p:cNvPr>
          <p:cNvSpPr txBox="1"/>
          <p:nvPr/>
        </p:nvSpPr>
        <p:spPr>
          <a:xfrm>
            <a:off x="361691" y="57688"/>
            <a:ext cx="355651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Segoe UI Semibold" panose="020B0702040204020203" pitchFamily="34" charset="0"/>
              </a:rPr>
              <a:t>+0,6°C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70D6C9-4AC9-46C4-8327-C895356A7835}"/>
              </a:ext>
            </a:extLst>
          </p:cNvPr>
          <p:cNvSpPr txBox="1"/>
          <p:nvPr/>
        </p:nvSpPr>
        <p:spPr>
          <a:xfrm>
            <a:off x="7541" y="1427300"/>
            <a:ext cx="425164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Arial" panose="020B0604020202020204" pitchFamily="34" charset="0"/>
              </a:rPr>
              <a:t>AUMENTO MEDIO DI TEMPERATURA 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Arial" panose="020B0604020202020204" pitchFamily="34" charset="0"/>
              </a:rPr>
              <a:t>OGNI 20 ha CAMBIATI SU km</a:t>
            </a:r>
            <a:r>
              <a:rPr lang="it-IT" sz="1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Arial" panose="020B0604020202020204" pitchFamily="34" charset="0"/>
              </a:rPr>
              <a:t>2</a:t>
            </a:r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Arial" panose="020B0604020202020204" pitchFamily="34" charset="0"/>
              </a:rPr>
              <a:t> DI SUPERFICIE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A3E88A-63BA-4699-AF24-E50E95BFE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4251" y="6378730"/>
            <a:ext cx="1872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000" i="1" dirty="0" err="1">
                <a:solidFill>
                  <a:srgbClr val="FF0000"/>
                </a:solidFill>
                <a:latin typeface="Calibri" pitchFamily="34" charset="0"/>
              </a:rPr>
              <a:t>Sunday</a:t>
            </a:r>
            <a:r>
              <a:rPr lang="it-IT" sz="1000" i="1" dirty="0">
                <a:solidFill>
                  <a:srgbClr val="FF0000"/>
                </a:solidFill>
                <a:latin typeface="Calibri" pitchFamily="34" charset="0"/>
              </a:rPr>
              <a:t>, Edward Hopper </a:t>
            </a:r>
            <a:br>
              <a:rPr lang="it-IT" sz="1000" i="1" dirty="0">
                <a:solidFill>
                  <a:srgbClr val="FF0000"/>
                </a:solidFill>
                <a:latin typeface="Calibri" pitchFamily="34" charset="0"/>
              </a:rPr>
            </a:br>
            <a:r>
              <a:rPr lang="it-IT" sz="800" i="1" dirty="0">
                <a:solidFill>
                  <a:srgbClr val="FF0000"/>
                </a:solidFill>
                <a:latin typeface="Calibri" pitchFamily="34" charset="0"/>
              </a:rPr>
              <a:t>The Phillips Collection, Washington, D.C.</a:t>
            </a:r>
          </a:p>
        </p:txBody>
      </p:sp>
    </p:spTree>
    <p:extLst>
      <p:ext uri="{BB962C8B-B14F-4D97-AF65-F5344CB8AC3E}">
        <p14:creationId xmlns:p14="http://schemas.microsoft.com/office/powerpoint/2010/main" val="630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0CA17EF-609B-48D8-B4CF-4FDC3891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344" y="365126"/>
            <a:ext cx="7607006" cy="132556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CA805C6-6ABF-434B-BBB6-5E421C5FD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44" y="1825625"/>
            <a:ext cx="7607006" cy="4143376"/>
          </a:xfrm>
        </p:spPr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1656B8-C7CF-4C3F-9E74-C07B73F14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9151543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8DA0B00-B2D5-4D7D-8005-312FAA012AC9}"/>
              </a:ext>
            </a:extLst>
          </p:cNvPr>
          <p:cNvSpPr txBox="1"/>
          <p:nvPr/>
        </p:nvSpPr>
        <p:spPr>
          <a:xfrm>
            <a:off x="242600" y="3463485"/>
            <a:ext cx="355651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Segoe UI Semibold" panose="020B0702040204020203" pitchFamily="34" charset="0"/>
              </a:rPr>
              <a:t>1,5 milioni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70D6C9-4AC9-46C4-8327-C895356A7835}"/>
              </a:ext>
            </a:extLst>
          </p:cNvPr>
          <p:cNvSpPr txBox="1"/>
          <p:nvPr/>
        </p:nvSpPr>
        <p:spPr>
          <a:xfrm>
            <a:off x="-111550" y="4833097"/>
            <a:ext cx="425164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Arial" panose="020B0604020202020204" pitchFamily="34" charset="0"/>
              </a:rPr>
              <a:t>TONNELLATE DI CARBONIO PERSE</a:t>
            </a:r>
          </a:p>
        </p:txBody>
      </p:sp>
    </p:spTree>
    <p:extLst>
      <p:ext uri="{BB962C8B-B14F-4D97-AF65-F5344CB8AC3E}">
        <p14:creationId xmlns:p14="http://schemas.microsoft.com/office/powerpoint/2010/main" val="37999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B19D2E7-9081-44A9-9325-35E25E0E9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7457" y="5442"/>
            <a:ext cx="5301133" cy="6203739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CB4712-9A8C-4607-982C-BD0D61772B53}"/>
              </a:ext>
            </a:extLst>
          </p:cNvPr>
          <p:cNvSpPr txBox="1"/>
          <p:nvPr/>
        </p:nvSpPr>
        <p:spPr>
          <a:xfrm>
            <a:off x="523170" y="1810858"/>
            <a:ext cx="2093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Segoe UI Semibold" panose="020B0702040204020203" pitchFamily="34" charset="0"/>
              </a:rPr>
              <a:t>38%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40949A-1AAB-40FB-9E96-B5B558684649}"/>
              </a:ext>
            </a:extLst>
          </p:cNvPr>
          <p:cNvSpPr txBox="1"/>
          <p:nvPr/>
        </p:nvSpPr>
        <p:spPr>
          <a:xfrm>
            <a:off x="416574" y="3006294"/>
            <a:ext cx="22936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Arial" panose="020B0604020202020204" pitchFamily="34" charset="0"/>
              </a:rPr>
              <a:t>LA PERCENTUALE DEL TERRITORIO ITALIANO CON FRAMMENTAZIONE ELEVATA O MOLTO ELEVATA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3C1FE0F-0E05-476C-A26A-048C84FD04EA}"/>
              </a:ext>
            </a:extLst>
          </p:cNvPr>
          <p:cNvSpPr/>
          <p:nvPr/>
        </p:nvSpPr>
        <p:spPr>
          <a:xfrm>
            <a:off x="2699657" y="-1"/>
            <a:ext cx="1023257" cy="26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6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5BA6A9-CE45-4F3E-B442-69B2B863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42" y="200322"/>
            <a:ext cx="8618198" cy="677762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Segoe UI Semibold" panose="020B0702040204020203" pitchFamily="34" charset="0"/>
              </a:rPr>
              <a:t>I costi del consumo di suolo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CC1BAE-85D9-4B3A-B8FC-0DF31FC07243}"/>
              </a:ext>
            </a:extLst>
          </p:cNvPr>
          <p:cNvSpPr txBox="1"/>
          <p:nvPr/>
        </p:nvSpPr>
        <p:spPr>
          <a:xfrm>
            <a:off x="58479" y="2194694"/>
            <a:ext cx="341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Segoe UI Semibold" panose="020B0702040204020203" pitchFamily="34" charset="0"/>
              </a:rPr>
              <a:t>2 miliardi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4E5941-0590-4095-B3E7-62AE8F8EDC68}"/>
              </a:ext>
            </a:extLst>
          </p:cNvPr>
          <p:cNvSpPr txBox="1"/>
          <p:nvPr/>
        </p:nvSpPr>
        <p:spPr>
          <a:xfrm>
            <a:off x="558209" y="3664549"/>
            <a:ext cx="2424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Arial" panose="020B0604020202020204" pitchFamily="34" charset="0"/>
              </a:rPr>
              <a:t>DI EURO L’ANNO</a:t>
            </a:r>
          </a:p>
          <a:p>
            <a:pPr algn="ctr"/>
            <a:endParaRPr lang="it-IT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  <a:cs typeface="Arial" panose="020B0604020202020204" pitchFamily="34" charset="0"/>
            </a:endParaRPr>
          </a:p>
          <a:p>
            <a:pPr algn="ctr"/>
            <a:r>
              <a:rPr 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cs typeface="Arial" panose="020B0604020202020204" pitchFamily="34" charset="0"/>
              </a:rPr>
              <a:t>I COSTI DOVUTI ALLA PERDITA DEI SERVIZI ECOSISTEMICI A CAUSA DEL CONSUMO DI SUOLO AVVENUTO TRA IL 2012 E IL 2017</a:t>
            </a:r>
          </a:p>
        </p:txBody>
      </p:sp>
      <p:pic>
        <p:nvPicPr>
          <p:cNvPr id="8" name="Segnaposto contenuto 5">
            <a:extLst>
              <a:ext uri="{FF2B5EF4-FFF2-40B4-BE49-F238E27FC236}">
                <a16:creationId xmlns:a16="http://schemas.microsoft.com/office/drawing/2014/main" id="{33210C93-20DA-44BB-B50C-5B83B9BAC5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5651" y="1063592"/>
            <a:ext cx="5401424" cy="47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F803AE-E8F0-454D-9B53-C4975697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58" y="365126"/>
            <a:ext cx="7714872" cy="1325563"/>
          </a:xfrm>
        </p:spPr>
        <p:txBody>
          <a:bodyPr>
            <a:normAutofit fontScale="90000"/>
          </a:bodyPr>
          <a:lstStyle/>
          <a:p>
            <a:r>
              <a:rPr lang="it-IT" sz="4400" dirty="0"/>
              <a:t>E in futuro?</a:t>
            </a:r>
            <a:br>
              <a:rPr lang="it-IT" sz="4400" dirty="0"/>
            </a:br>
            <a:r>
              <a:rPr lang="it-IT" sz="2700" dirty="0"/>
              <a:t>Scenari di nuovo consumo di suolo in Italia tra il 2017 e il 2050 </a:t>
            </a:r>
            <a:br>
              <a:rPr lang="it-IT" sz="2700" dirty="0"/>
            </a:br>
            <a:r>
              <a:rPr lang="it-IT" sz="2700" dirty="0"/>
              <a:t>( in km</a:t>
            </a:r>
            <a:r>
              <a:rPr lang="it-IT" sz="2700" baseline="30000" dirty="0"/>
              <a:t>2</a:t>
            </a:r>
            <a:r>
              <a:rPr lang="it-IT" sz="2700" dirty="0"/>
              <a:t> per anno e in km</a:t>
            </a:r>
            <a:r>
              <a:rPr lang="it-IT" sz="2700" baseline="30000" dirty="0"/>
              <a:t>2</a:t>
            </a:r>
            <a:r>
              <a:rPr lang="it-IT" sz="2700" dirty="0"/>
              <a:t> complessivi )</a:t>
            </a: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4BAFEB87-4CB7-4299-ABB8-9C0AFCBCE050}"/>
              </a:ext>
            </a:extLst>
          </p:cNvPr>
          <p:cNvGraphicFramePr/>
          <p:nvPr>
            <p:extLst/>
          </p:nvPr>
        </p:nvGraphicFramePr>
        <p:xfrm>
          <a:off x="873455" y="1734232"/>
          <a:ext cx="7397090" cy="4140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681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7BD7A54-C52D-4B50-8731-5539B243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3E437-29DC-4441-8FAC-1541AA24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700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17E64B-F7EB-4A01-901F-83F8C575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7951"/>
            <a:ext cx="7886700" cy="1325563"/>
          </a:xfrm>
        </p:spPr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E8E15AC-0D21-4B9A-9500-1B22652CE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85" y="0"/>
            <a:ext cx="9107213" cy="6850778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EC92CDB-3A30-4EBD-A998-8395F7A30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8626">
            <a:off x="1567329" y="3089771"/>
            <a:ext cx="2374623" cy="33670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932ECCEC-464A-4706-B131-BA2C6C1C098D}"/>
              </a:ext>
            </a:extLst>
          </p:cNvPr>
          <p:cNvSpPr txBox="1">
            <a:spLocks/>
          </p:cNvSpPr>
          <p:nvPr/>
        </p:nvSpPr>
        <p:spPr>
          <a:xfrm>
            <a:off x="5985165" y="2572439"/>
            <a:ext cx="3158834" cy="440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600" b="0" kern="1200" smtClean="0">
                <a:solidFill>
                  <a:srgbClr val="006600"/>
                </a:solidFill>
                <a:latin typeface="Haettenschweiler" panose="020B070604090206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www.consumosuolo.</a:t>
            </a:r>
            <a:b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isprambiente.it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922C18-EE8B-47D6-8832-2477C7BD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6200" y="6464402"/>
            <a:ext cx="1447799" cy="27535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9830A7-B863-44E6-883D-D2735E308777}" type="datetime1">
              <a:rPr lang="it-IT" smtClean="0"/>
              <a:pPr/>
              <a:t>25/01/2019</a:t>
            </a:fld>
            <a:endParaRPr lang="it-IT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854FC202-A871-4EA1-815E-D8D06ED6BC8C}"/>
              </a:ext>
            </a:extLst>
          </p:cNvPr>
          <p:cNvSpPr txBox="1">
            <a:spLocks/>
          </p:cNvSpPr>
          <p:nvPr/>
        </p:nvSpPr>
        <p:spPr>
          <a:xfrm>
            <a:off x="347740" y="1608061"/>
            <a:ext cx="5325091" cy="6724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600" b="0" kern="1200" smtClean="0">
                <a:solidFill>
                  <a:srgbClr val="006600"/>
                </a:solidFill>
                <a:latin typeface="Haettenschweiler" panose="020B070604090206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Consumo di suolo, dinamiche territoriali e servizi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ecosistemici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452E2530-A8E5-44CC-BB21-F372E1F7D17B}"/>
              </a:ext>
            </a:extLst>
          </p:cNvPr>
          <p:cNvSpPr txBox="1">
            <a:spLocks/>
          </p:cNvSpPr>
          <p:nvPr/>
        </p:nvSpPr>
        <p:spPr>
          <a:xfrm>
            <a:off x="6268773" y="3145838"/>
            <a:ext cx="4038598" cy="1034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600" b="0" kern="1200" smtClean="0">
                <a:solidFill>
                  <a:srgbClr val="006600"/>
                </a:solidFill>
                <a:latin typeface="Haettenschweiler" panose="020B070604090206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Michele </a:t>
            </a:r>
            <a:r>
              <a:rPr lang="it-IT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Munafò</a:t>
            </a: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-  ISPRA</a:t>
            </a:r>
          </a:p>
          <a:p>
            <a:pPr>
              <a:lnSpc>
                <a:spcPct val="100000"/>
              </a:lnSpc>
            </a:pPr>
            <a:r>
              <a:rPr lang="it-IT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michele.munafo@isprambiente.it</a:t>
            </a:r>
          </a:p>
          <a:p>
            <a:pPr>
              <a:lnSpc>
                <a:spcPct val="100000"/>
              </a:lnSpc>
            </a:pPr>
            <a:r>
              <a:rPr lang="it-IT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it-IT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mic_mun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EC7A6048-9130-48F6-9226-E5AA1DD2542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4" t="19480" r="20833"/>
          <a:stretch/>
        </p:blipFill>
        <p:spPr bwMode="auto">
          <a:xfrm rot="5400000">
            <a:off x="3220898" y="1421860"/>
            <a:ext cx="5763983" cy="31488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  <a:stCxn id="7" idx="2"/>
          </p:cNvCxnSpPr>
          <p:nvPr/>
        </p:nvCxnSpPr>
        <p:spPr>
          <a:xfrm flipH="1" flipV="1">
            <a:off x="1202871" y="1676400"/>
            <a:ext cx="3325584" cy="1319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527959" y="4746740"/>
            <a:ext cx="396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Uno dei cantieri della Pedemontana. 127 ettari tra Treviso e Vicenza nel 2017 (477 in totale finora)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127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C29C46D-D60C-47A4-8B3D-319EE1D3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6200" y="6464402"/>
            <a:ext cx="1447799" cy="27535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830A7-B863-44E6-883D-D2735E308777}" type="datetime1">
              <a:rPr lang="it-IT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EA5B1F5-4D4B-48A0-81F9-CFFCFF10C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5BA81D-CBA2-4362-B2A0-7FA56B724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C6F4B06-68ED-4B80-8F91-88E6828B0D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110D922-48E1-406D-989C-1EACFE3CCADC}"/>
              </a:ext>
            </a:extLst>
          </p:cNvPr>
          <p:cNvSpPr/>
          <p:nvPr/>
        </p:nvSpPr>
        <p:spPr>
          <a:xfrm>
            <a:off x="279696" y="13789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" panose="02020603050405020304" pitchFamily="18" charset="0"/>
                <a:cs typeface="+mn-cs"/>
              </a:rPr>
              <a:t>Nuova edilizia commerciale ad Alessandria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imes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" panose="02020603050405020304" pitchFamily="18" charset="0"/>
                <a:cs typeface="+mn-cs"/>
              </a:rPr>
              <a:t>Foto di Carlo Poggio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49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842F957-D32D-472D-9A17-59A2A1F24E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0657" y="1079746"/>
            <a:ext cx="5998528" cy="38385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</p:cNvCxnSpPr>
          <p:nvPr/>
        </p:nvCxnSpPr>
        <p:spPr>
          <a:xfrm flipH="1" flipV="1">
            <a:off x="1509040" y="1447333"/>
            <a:ext cx="1571617" cy="15516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3080657" y="5292528"/>
            <a:ext cx="5934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Centro commerciale nel comune di Martignacco (UD)</a:t>
            </a:r>
          </a:p>
        </p:txBody>
      </p:sp>
    </p:spTree>
    <p:extLst>
      <p:ext uri="{BB962C8B-B14F-4D97-AF65-F5344CB8AC3E}">
        <p14:creationId xmlns:p14="http://schemas.microsoft.com/office/powerpoint/2010/main" val="30111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70FD75-EB7B-462D-845C-14774875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B6DD6D-20C2-4729-B3E5-ED830EFC23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50" y="21167"/>
            <a:ext cx="9081699" cy="68156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0BF0F86-FCB6-4F73-933D-11D3B27AE701}"/>
              </a:ext>
            </a:extLst>
          </p:cNvPr>
          <p:cNvSpPr/>
          <p:nvPr/>
        </p:nvSpPr>
        <p:spPr>
          <a:xfrm>
            <a:off x="375858" y="290442"/>
            <a:ext cx="474871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Nuovo insediamento industriale a Cairo Montenotte (Savona)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Foto di Gianni Ciarlo</a:t>
            </a:r>
          </a:p>
        </p:txBody>
      </p:sp>
    </p:spTree>
    <p:extLst>
      <p:ext uri="{BB962C8B-B14F-4D97-AF65-F5344CB8AC3E}">
        <p14:creationId xmlns:p14="http://schemas.microsoft.com/office/powerpoint/2010/main" val="10262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EC7A6048-9130-48F6-9226-E5AA1DD2542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9406"/>
          <a:stretch/>
        </p:blipFill>
        <p:spPr bwMode="auto">
          <a:xfrm>
            <a:off x="102915" y="980828"/>
            <a:ext cx="2760028" cy="328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6A5BF-3D58-44B7-8D32-C8AEF213C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" y="0"/>
            <a:ext cx="1054059" cy="980828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9506BAF-11DE-4052-B5C4-5749B1A453D8}"/>
              </a:ext>
            </a:extLst>
          </p:cNvPr>
          <p:cNvCxnSpPr>
            <a:cxnSpLocks/>
          </p:cNvCxnSpPr>
          <p:nvPr/>
        </p:nvCxnSpPr>
        <p:spPr>
          <a:xfrm flipH="1">
            <a:off x="2601687" y="2541814"/>
            <a:ext cx="1491342" cy="4136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5D1F5AD-97A7-4723-988E-33CE4C42E201}"/>
              </a:ext>
            </a:extLst>
          </p:cNvPr>
          <p:cNvSpPr txBox="1"/>
          <p:nvPr/>
        </p:nvSpPr>
        <p:spPr>
          <a:xfrm>
            <a:off x="2688771" y="4799843"/>
            <a:ext cx="2963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Zona industriale di </a:t>
            </a:r>
            <a:br>
              <a:rPr lang="it-IT" sz="2000" dirty="0"/>
            </a:br>
            <a:r>
              <a:rPr lang="it-IT" sz="2000" dirty="0"/>
              <a:t>Martina Franca (TA)</a:t>
            </a:r>
            <a:endParaRPr lang="it-IT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D5D2D44-B129-457D-933C-A8FEC822200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/>
          <a:stretch/>
        </p:blipFill>
        <p:spPr bwMode="auto">
          <a:xfrm rot="2675929">
            <a:off x="3371084" y="1870893"/>
            <a:ext cx="5677071" cy="2363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3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764</Words>
  <Application>Microsoft Office PowerPoint</Application>
  <PresentationFormat>Presentazione su schermo (4:3)</PresentationFormat>
  <Paragraphs>175</Paragraphs>
  <Slides>48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Haettenschweiler</vt:lpstr>
      <vt:lpstr>Lucida Bright</vt:lpstr>
      <vt:lpstr>Segoe UI Semibold</vt:lpstr>
      <vt:lpstr>Times New Roman</vt:lpstr>
      <vt:lpstr>Verdana</vt:lpstr>
      <vt:lpstr>Tema di Office</vt:lpstr>
      <vt:lpstr>Grafico di Microsoft Excel</vt:lpstr>
      <vt:lpstr>Il consumo di suolo, le trasformazioni territoriali e la perdita di servizi ecosistemici  Michele Munafò  ISPRA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«densità» del consumo di suolo (2016-2017) </vt:lpstr>
      <vt:lpstr>Dove abbiamo consumato il suolo nell’ultimo anno? </vt:lpstr>
      <vt:lpstr>Consumo di suolo nei comuni italiani</vt:lpstr>
      <vt:lpstr>Consumo marginale di suolo nei comuni italiani   (nuovo consumo/nuovi abitanti)</vt:lpstr>
      <vt:lpstr>Cosa abbiamo perso? </vt:lpstr>
      <vt:lpstr>Lo stato del territorio</vt:lpstr>
      <vt:lpstr>Lo stato del territorio</vt:lpstr>
      <vt:lpstr>Lo stato del territorio</vt:lpstr>
      <vt:lpstr>L’evoluzione del territorio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costi del consumo di suolo</vt:lpstr>
      <vt:lpstr>E in futuro? Scenari di nuovo consumo di suolo in Italia tra il 2017 e il 2050  ( in km2 per anno e in km2 complessivi )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stato del territorio  Michele Munafò ISPRA</dc:title>
  <dc:creator>michele munafo</dc:creator>
  <cp:lastModifiedBy>michele munafo</cp:lastModifiedBy>
  <cp:revision>32</cp:revision>
  <dcterms:created xsi:type="dcterms:W3CDTF">2019-01-08T23:08:16Z</dcterms:created>
  <dcterms:modified xsi:type="dcterms:W3CDTF">2019-01-25T07:15:40Z</dcterms:modified>
</cp:coreProperties>
</file>