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9" r:id="rId8"/>
    <p:sldId id="258" r:id="rId9"/>
    <p:sldId id="324" r:id="rId10"/>
    <p:sldId id="325" r:id="rId11"/>
    <p:sldId id="326" r:id="rId12"/>
    <p:sldId id="327" r:id="rId13"/>
    <p:sldId id="280" r:id="rId14"/>
    <p:sldId id="329" r:id="rId15"/>
    <p:sldId id="267" r:id="rId16"/>
    <p:sldId id="270" r:id="rId17"/>
    <p:sldId id="273" r:id="rId18"/>
    <p:sldId id="276" r:id="rId19"/>
    <p:sldId id="263" r:id="rId20"/>
    <p:sldId id="264" r:id="rId21"/>
    <p:sldId id="281" r:id="rId22"/>
    <p:sldId id="282" r:id="rId23"/>
    <p:sldId id="277" r:id="rId24"/>
    <p:sldId id="278" r:id="rId25"/>
    <p:sldId id="283" r:id="rId26"/>
    <p:sldId id="285" r:id="rId27"/>
    <p:sldId id="284" r:id="rId28"/>
    <p:sldId id="286" r:id="rId29"/>
    <p:sldId id="287" r:id="rId30"/>
    <p:sldId id="288" r:id="rId31"/>
    <p:sldId id="334" r:id="rId32"/>
    <p:sldId id="335" r:id="rId33"/>
    <p:sldId id="289" r:id="rId34"/>
    <p:sldId id="317" r:id="rId35"/>
    <p:sldId id="301" r:id="rId36"/>
    <p:sldId id="302" r:id="rId37"/>
    <p:sldId id="336" r:id="rId38"/>
    <p:sldId id="337" r:id="rId39"/>
    <p:sldId id="338" r:id="rId40"/>
    <p:sldId id="339" r:id="rId41"/>
    <p:sldId id="340" r:id="rId42"/>
    <p:sldId id="291" r:id="rId43"/>
    <p:sldId id="292" r:id="rId44"/>
    <p:sldId id="293" r:id="rId45"/>
    <p:sldId id="294" r:id="rId46"/>
    <p:sldId id="295" r:id="rId47"/>
    <p:sldId id="296" r:id="rId48"/>
    <p:sldId id="320" r:id="rId49"/>
    <p:sldId id="321" r:id="rId50"/>
    <p:sldId id="322" r:id="rId51"/>
    <p:sldId id="315" r:id="rId52"/>
    <p:sldId id="330" r:id="rId53"/>
    <p:sldId id="331" r:id="rId54"/>
    <p:sldId id="332" r:id="rId55"/>
    <p:sldId id="333" r:id="rId56"/>
    <p:sldId id="316" r:id="rId57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Unit&#224;%20di%20lavoro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oglio_di_lavoro_di_Microsoft_Excel2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oglio_di_lavoro_di_Microsoft_Excel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Unit&#224;%20di%20lavoro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VA%20settore%20p%20corr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VA%20settore%20p%20corr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VA%20settore%20p%20corr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VA%20settore%20p%20corr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izianoT\dati%20statistici\Veneto%20Valore%20aggiunto%20UL\Tavola%20VA%20settore%20p%20corr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oglio_di_lavoro_di_Microsoft_Excel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/>
              <a:t>Unità di lavoro occupate</a:t>
            </a:r>
            <a:r>
              <a:rPr lang="it-IT" sz="1400" baseline="0"/>
              <a:t> in agricoltura nel Veneto. Fonte: elab. su dati ISTAT. Valori x 1000.</a:t>
            </a:r>
            <a:endParaRPr lang="it-IT" sz="14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Foglio2!$L$22</c:f>
              <c:strCache>
                <c:ptCount val="1"/>
                <c:pt idx="0">
                  <c:v>Agricoltura, silvicoltura e pesca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2BB-44E0-9319-269F732979B8}"/>
                </c:ext>
              </c:extLst>
            </c:dLbl>
            <c:dLbl>
              <c:idx val="3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2BB-44E0-9319-269F732979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Foglio2!$K$23:$K$58</c:f>
              <c:numCache>
                <c:formatCode>0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xVal>
          <c:yVal>
            <c:numRef>
              <c:f>Foglio2!$L$23:$L$58</c:f>
              <c:numCache>
                <c:formatCode>0</c:formatCode>
                <c:ptCount val="36"/>
                <c:pt idx="0">
                  <c:v>201.71243243243245</c:v>
                </c:pt>
                <c:pt idx="1">
                  <c:v>203.05837837837839</c:v>
                </c:pt>
                <c:pt idx="2">
                  <c:v>197.67459459459462</c:v>
                </c:pt>
                <c:pt idx="3">
                  <c:v>207.54486486486488</c:v>
                </c:pt>
                <c:pt idx="4">
                  <c:v>194.80324324324323</c:v>
                </c:pt>
                <c:pt idx="5">
                  <c:v>183.94594594594594</c:v>
                </c:pt>
                <c:pt idx="6">
                  <c:v>186.36864864864864</c:v>
                </c:pt>
                <c:pt idx="7">
                  <c:v>182.5102702702703</c:v>
                </c:pt>
                <c:pt idx="8">
                  <c:v>169.5891891891892</c:v>
                </c:pt>
                <c:pt idx="9">
                  <c:v>156.39891891891892</c:v>
                </c:pt>
                <c:pt idx="10">
                  <c:v>148.95135135135138</c:v>
                </c:pt>
                <c:pt idx="11">
                  <c:v>150.38702702702702</c:v>
                </c:pt>
                <c:pt idx="12">
                  <c:v>143.83675675675676</c:v>
                </c:pt>
                <c:pt idx="13">
                  <c:v>127.68540540540542</c:v>
                </c:pt>
                <c:pt idx="14">
                  <c:v>120.50702702702705</c:v>
                </c:pt>
                <c:pt idx="15">
                  <c:v>116.2</c:v>
                </c:pt>
                <c:pt idx="16">
                  <c:v>115.1</c:v>
                </c:pt>
                <c:pt idx="17">
                  <c:v>114.7</c:v>
                </c:pt>
                <c:pt idx="18">
                  <c:v>109.1</c:v>
                </c:pt>
                <c:pt idx="19">
                  <c:v>108.4</c:v>
                </c:pt>
                <c:pt idx="20">
                  <c:v>105.9</c:v>
                </c:pt>
                <c:pt idx="21">
                  <c:v>102.8</c:v>
                </c:pt>
                <c:pt idx="22">
                  <c:v>99.9</c:v>
                </c:pt>
                <c:pt idx="23">
                  <c:v>102.5</c:v>
                </c:pt>
                <c:pt idx="24">
                  <c:v>96.9</c:v>
                </c:pt>
                <c:pt idx="25">
                  <c:v>85.8</c:v>
                </c:pt>
                <c:pt idx="26">
                  <c:v>87.5</c:v>
                </c:pt>
                <c:pt idx="27">
                  <c:v>86.5</c:v>
                </c:pt>
                <c:pt idx="28">
                  <c:v>81.3</c:v>
                </c:pt>
                <c:pt idx="29">
                  <c:v>80.099999999999994</c:v>
                </c:pt>
                <c:pt idx="30">
                  <c:v>85</c:v>
                </c:pt>
                <c:pt idx="31">
                  <c:v>85.6</c:v>
                </c:pt>
                <c:pt idx="32">
                  <c:v>80.900000000000006</c:v>
                </c:pt>
                <c:pt idx="33">
                  <c:v>77</c:v>
                </c:pt>
                <c:pt idx="34">
                  <c:v>75.8</c:v>
                </c:pt>
                <c:pt idx="35">
                  <c:v>76.599999999999994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2BB-44E0-9319-269F7329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27184"/>
        <c:axId val="305028272"/>
      </c:scatterChart>
      <c:valAx>
        <c:axId val="305027184"/>
        <c:scaling>
          <c:orientation val="minMax"/>
          <c:max val="2015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28272"/>
        <c:crosses val="autoZero"/>
        <c:crossBetween val="midCat"/>
      </c:valAx>
      <c:valAx>
        <c:axId val="30502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2718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Impiego</a:t>
            </a:r>
            <a:r>
              <a:rPr lang="it-IT" baseline="0"/>
              <a:t> di diserbanti, insetticidi e fungicidi per classe di tossicità nell'agricoltura veneta. Valori in kg. Fonte: elab su dati ISTAT.</a:t>
            </a:r>
            <a:endParaRPr lang="it-I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Foglio2!$S$2</c:f>
              <c:strCache>
                <c:ptCount val="1"/>
                <c:pt idx="0">
                  <c:v>Molto tossico/tossico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Foglio2!$R$3:$R$21</c:f>
              <c:numCache>
                <c:formatCode>General</c:formatCode>
                <c:ptCount val="19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1999</c:v>
                </c:pt>
                <c:pt idx="4">
                  <c:v>2000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xVal>
          <c:yVal>
            <c:numRef>
              <c:f>Foglio2!$S$3:$S$21</c:f>
              <c:numCache>
                <c:formatCode>#,##0</c:formatCode>
                <c:ptCount val="19"/>
                <c:pt idx="0">
                  <c:v>2929255</c:v>
                </c:pt>
                <c:pt idx="1">
                  <c:v>1709158</c:v>
                </c:pt>
                <c:pt idx="2">
                  <c:v>1238113</c:v>
                </c:pt>
                <c:pt idx="3">
                  <c:v>639855</c:v>
                </c:pt>
                <c:pt idx="4">
                  <c:v>631329</c:v>
                </c:pt>
                <c:pt idx="5">
                  <c:v>460915</c:v>
                </c:pt>
                <c:pt idx="6">
                  <c:v>762902</c:v>
                </c:pt>
                <c:pt idx="7">
                  <c:v>634517</c:v>
                </c:pt>
                <c:pt idx="8">
                  <c:v>1162955</c:v>
                </c:pt>
                <c:pt idx="9">
                  <c:v>1272109</c:v>
                </c:pt>
                <c:pt idx="10">
                  <c:v>984338</c:v>
                </c:pt>
                <c:pt idx="11">
                  <c:v>803063</c:v>
                </c:pt>
                <c:pt idx="12">
                  <c:v>727723</c:v>
                </c:pt>
                <c:pt idx="13">
                  <c:v>650359</c:v>
                </c:pt>
                <c:pt idx="14">
                  <c:v>644711</c:v>
                </c:pt>
                <c:pt idx="15">
                  <c:v>561152</c:v>
                </c:pt>
                <c:pt idx="16">
                  <c:v>592525</c:v>
                </c:pt>
                <c:pt idx="17">
                  <c:v>371461</c:v>
                </c:pt>
                <c:pt idx="18">
                  <c:v>715215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5A-4A2E-9DE2-1D5428B6C650}"/>
            </c:ext>
          </c:extLst>
        </c:ser>
        <c:ser>
          <c:idx val="1"/>
          <c:order val="1"/>
          <c:tx>
            <c:strRef>
              <c:f>Foglio2!$T$2</c:f>
              <c:strCache>
                <c:ptCount val="1"/>
                <c:pt idx="0">
                  <c:v>Nocivo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Foglio2!$R$3:$R$21</c:f>
              <c:numCache>
                <c:formatCode>General</c:formatCode>
                <c:ptCount val="19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1999</c:v>
                </c:pt>
                <c:pt idx="4">
                  <c:v>2000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xVal>
          <c:yVal>
            <c:numRef>
              <c:f>Foglio2!$T$3:$T$21</c:f>
              <c:numCache>
                <c:formatCode>#,##0</c:formatCode>
                <c:ptCount val="19"/>
                <c:pt idx="0">
                  <c:v>580864</c:v>
                </c:pt>
                <c:pt idx="1">
                  <c:v>2267969</c:v>
                </c:pt>
                <c:pt idx="2">
                  <c:v>3168956</c:v>
                </c:pt>
                <c:pt idx="3">
                  <c:v>2282637</c:v>
                </c:pt>
                <c:pt idx="4">
                  <c:v>1845372</c:v>
                </c:pt>
                <c:pt idx="5">
                  <c:v>2626245</c:v>
                </c:pt>
                <c:pt idx="6">
                  <c:v>3284194</c:v>
                </c:pt>
                <c:pt idx="7">
                  <c:v>3277980</c:v>
                </c:pt>
                <c:pt idx="8">
                  <c:v>3331849</c:v>
                </c:pt>
                <c:pt idx="9">
                  <c:v>4285275</c:v>
                </c:pt>
                <c:pt idx="10">
                  <c:v>4730015</c:v>
                </c:pt>
                <c:pt idx="11">
                  <c:v>4891766</c:v>
                </c:pt>
                <c:pt idx="12">
                  <c:v>4309812</c:v>
                </c:pt>
                <c:pt idx="13">
                  <c:v>5137025</c:v>
                </c:pt>
                <c:pt idx="14">
                  <c:v>5209750</c:v>
                </c:pt>
                <c:pt idx="15">
                  <c:v>4424522</c:v>
                </c:pt>
                <c:pt idx="16">
                  <c:v>4393441</c:v>
                </c:pt>
                <c:pt idx="17">
                  <c:v>5247701</c:v>
                </c:pt>
                <c:pt idx="18">
                  <c:v>5463625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5A-4A2E-9DE2-1D5428B6C650}"/>
            </c:ext>
          </c:extLst>
        </c:ser>
        <c:ser>
          <c:idx val="2"/>
          <c:order val="2"/>
          <c:tx>
            <c:strRef>
              <c:f>Foglio2!$U$2</c:f>
              <c:strCache>
                <c:ptCount val="1"/>
                <c:pt idx="0">
                  <c:v>totale</c:v>
                </c:pt>
              </c:strCache>
            </c:strRef>
          </c:tx>
          <c:spPr>
            <a:ln w="34925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Foglio2!$R$3:$R$21</c:f>
              <c:numCache>
                <c:formatCode>General</c:formatCode>
                <c:ptCount val="19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1999</c:v>
                </c:pt>
                <c:pt idx="4">
                  <c:v>2000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xVal>
          <c:yVal>
            <c:numRef>
              <c:f>Foglio2!$U$3:$U$21</c:f>
              <c:numCache>
                <c:formatCode>#,##0</c:formatCode>
                <c:ptCount val="19"/>
                <c:pt idx="0">
                  <c:v>3510119</c:v>
                </c:pt>
                <c:pt idx="1">
                  <c:v>3977127</c:v>
                </c:pt>
                <c:pt idx="2">
                  <c:v>4407069</c:v>
                </c:pt>
                <c:pt idx="3">
                  <c:v>2922492</c:v>
                </c:pt>
                <c:pt idx="4">
                  <c:v>2476701</c:v>
                </c:pt>
                <c:pt idx="5">
                  <c:v>3087160</c:v>
                </c:pt>
                <c:pt idx="6">
                  <c:v>4047096</c:v>
                </c:pt>
                <c:pt idx="7">
                  <c:v>3912497</c:v>
                </c:pt>
                <c:pt idx="8">
                  <c:v>4494804</c:v>
                </c:pt>
                <c:pt idx="9">
                  <c:v>5557384</c:v>
                </c:pt>
                <c:pt idx="10">
                  <c:v>5714353</c:v>
                </c:pt>
                <c:pt idx="11">
                  <c:v>5694829</c:v>
                </c:pt>
                <c:pt idx="12">
                  <c:v>5037535</c:v>
                </c:pt>
                <c:pt idx="13">
                  <c:v>5787384</c:v>
                </c:pt>
                <c:pt idx="14">
                  <c:v>5854461</c:v>
                </c:pt>
                <c:pt idx="15">
                  <c:v>4985674</c:v>
                </c:pt>
                <c:pt idx="16">
                  <c:v>4985966</c:v>
                </c:pt>
                <c:pt idx="17">
                  <c:v>5619162</c:v>
                </c:pt>
                <c:pt idx="18">
                  <c:v>6178840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A5A-4A2E-9DE2-1D5428B6C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6976"/>
        <c:axId val="305034800"/>
      </c:scatterChart>
      <c:valAx>
        <c:axId val="305036976"/>
        <c:scaling>
          <c:orientation val="minMax"/>
          <c:max val="2015"/>
          <c:min val="198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4800"/>
        <c:crosses val="autoZero"/>
        <c:crossBetween val="midCat"/>
      </c:valAx>
      <c:valAx>
        <c:axId val="30503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6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600">
                <a:solidFill>
                  <a:schemeClr val="tx1"/>
                </a:solidFill>
              </a:rPr>
              <a:t>Percentuale superficie coltivata occupata da vigneti e frutteti e impiego medio di pesticidi tossici</a:t>
            </a:r>
            <a:r>
              <a:rPr lang="it-IT" sz="1600" baseline="0">
                <a:solidFill>
                  <a:schemeClr val="tx1"/>
                </a:solidFill>
              </a:rPr>
              <a:t> e nocivi per ha. Fonte: elab. su dati ISTAT</a:t>
            </a:r>
            <a:endParaRPr lang="it-IT" sz="160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'Foglio 1'!$J$225</c:f>
              <c:strCache>
                <c:ptCount val="1"/>
                <c:pt idx="0">
                  <c:v>Tossici e nocivi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rgbClr val="FF0000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0141366158078408"/>
                  <c:y val="-0.1389601657909343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xVal>
            <c:numRef>
              <c:f>'Foglio 1'!$I$226:$I$232</c:f>
              <c:numCache>
                <c:formatCode>General</c:formatCode>
                <c:ptCount val="7"/>
                <c:pt idx="0">
                  <c:v>28.356792400567866</c:v>
                </c:pt>
                <c:pt idx="1">
                  <c:v>10.909024566302044</c:v>
                </c:pt>
                <c:pt idx="2">
                  <c:v>0.59022520143985302</c:v>
                </c:pt>
                <c:pt idx="3">
                  <c:v>24.866241180163058</c:v>
                </c:pt>
                <c:pt idx="4">
                  <c:v>7.3775237208235698</c:v>
                </c:pt>
                <c:pt idx="5">
                  <c:v>6.8277073648056144</c:v>
                </c:pt>
                <c:pt idx="6">
                  <c:v>2.4576829993364924</c:v>
                </c:pt>
              </c:numCache>
            </c:numRef>
          </c:xVal>
          <c:yVal>
            <c:numRef>
              <c:f>'Foglio 1'!$J$226:$J$232</c:f>
              <c:numCache>
                <c:formatCode>General</c:formatCode>
                <c:ptCount val="7"/>
                <c:pt idx="0">
                  <c:v>17.559322501674362</c:v>
                </c:pt>
                <c:pt idx="1">
                  <c:v>5.4999526706698285</c:v>
                </c:pt>
                <c:pt idx="2">
                  <c:v>3.189615712475475E-2</c:v>
                </c:pt>
                <c:pt idx="3">
                  <c:v>6.2842238482628927</c:v>
                </c:pt>
                <c:pt idx="4">
                  <c:v>3.7424014203126386</c:v>
                </c:pt>
                <c:pt idx="5">
                  <c:v>3.0905392782070291</c:v>
                </c:pt>
                <c:pt idx="6">
                  <c:v>3.7198439995955668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33-4FEA-B5C1-549DFB8A9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8064"/>
        <c:axId val="305025552"/>
      </c:scatterChart>
      <c:valAx>
        <c:axId val="305038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>
                    <a:solidFill>
                      <a:schemeClr val="tx1"/>
                    </a:solidFill>
                  </a:rPr>
                  <a:t>% SAU coltivata a vigneti e frutteti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25552"/>
        <c:crosses val="autoZero"/>
        <c:crossBetween val="midCat"/>
      </c:valAx>
      <c:valAx>
        <c:axId val="30502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>
                    <a:solidFill>
                      <a:schemeClr val="tx1"/>
                    </a:solidFill>
                  </a:rPr>
                  <a:t>kg per ha pesticidi tossici e nocivi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8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/>
              <a:t>Percentuale Unità di Lavoro occupate in agricoltura nel Veneto. Fonte: elab. su dati ISTAT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Foglio2!$L$63</c:f>
              <c:strCache>
                <c:ptCount val="1"/>
                <c:pt idx="0">
                  <c:v>% Agricoltura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CAC-4D67-883B-6F8D449ED1D6}"/>
                </c:ext>
              </c:extLst>
            </c:dLbl>
            <c:dLbl>
              <c:idx val="3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CAC-4D67-883B-6F8D449ED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Foglio2!$K$64:$K$99</c:f>
              <c:numCache>
                <c:formatCode>0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xVal>
          <c:yVal>
            <c:numRef>
              <c:f>Foglio2!$L$64:$L$99</c:f>
              <c:numCache>
                <c:formatCode>0.0</c:formatCode>
                <c:ptCount val="36"/>
                <c:pt idx="0">
                  <c:v>11.986713504824277</c:v>
                </c:pt>
                <c:pt idx="1">
                  <c:v>11.899076057543096</c:v>
                </c:pt>
                <c:pt idx="2">
                  <c:v>11.443045391550456</c:v>
                </c:pt>
                <c:pt idx="3">
                  <c:v>12.076483733833813</c:v>
                </c:pt>
                <c:pt idx="4">
                  <c:v>11.273244017724954</c:v>
                </c:pt>
                <c:pt idx="5">
                  <c:v>10.634794214708723</c:v>
                </c:pt>
                <c:pt idx="6">
                  <c:v>10.469604943046479</c:v>
                </c:pt>
                <c:pt idx="7">
                  <c:v>10.029561675728168</c:v>
                </c:pt>
                <c:pt idx="8">
                  <c:v>9.0482655895197155</c:v>
                </c:pt>
                <c:pt idx="9">
                  <c:v>8.3489963614063463</c:v>
                </c:pt>
                <c:pt idx="10">
                  <c:v>7.8977879086952818</c:v>
                </c:pt>
                <c:pt idx="11">
                  <c:v>7.9021985033094317</c:v>
                </c:pt>
                <c:pt idx="12">
                  <c:v>7.5471207315202209</c:v>
                </c:pt>
                <c:pt idx="13">
                  <c:v>6.8722656095636605</c:v>
                </c:pt>
                <c:pt idx="14">
                  <c:v>6.4887887590780124</c:v>
                </c:pt>
                <c:pt idx="15">
                  <c:v>6.2042821293181696</c:v>
                </c:pt>
                <c:pt idx="16">
                  <c:v>6.0677948231324788</c:v>
                </c:pt>
                <c:pt idx="17">
                  <c:v>5.9901817422185086</c:v>
                </c:pt>
                <c:pt idx="18">
                  <c:v>5.6849564900213645</c:v>
                </c:pt>
                <c:pt idx="19">
                  <c:v>5.6020671834625331</c:v>
                </c:pt>
                <c:pt idx="20">
                  <c:v>5.3320578017219686</c:v>
                </c:pt>
                <c:pt idx="21">
                  <c:v>5.0964255614496059</c:v>
                </c:pt>
                <c:pt idx="22">
                  <c:v>4.9134369466850281</c:v>
                </c:pt>
                <c:pt idx="23">
                  <c:v>4.9340521806103776</c:v>
                </c:pt>
                <c:pt idx="24">
                  <c:v>4.6441409058231491</c:v>
                </c:pt>
                <c:pt idx="25">
                  <c:v>4.1190590494479116</c:v>
                </c:pt>
                <c:pt idx="26">
                  <c:v>4.1104899704044726</c:v>
                </c:pt>
                <c:pt idx="27">
                  <c:v>4.019143202304619</c:v>
                </c:pt>
                <c:pt idx="28">
                  <c:v>3.7806919642857135</c:v>
                </c:pt>
                <c:pt idx="29">
                  <c:v>3.8652704724219458</c:v>
                </c:pt>
                <c:pt idx="30">
                  <c:v>4.0784991123266643</c:v>
                </c:pt>
                <c:pt idx="31">
                  <c:v>4.0796873510628151</c:v>
                </c:pt>
                <c:pt idx="32">
                  <c:v>3.9136955154564368</c:v>
                </c:pt>
                <c:pt idx="33">
                  <c:v>3.8308457711442783</c:v>
                </c:pt>
                <c:pt idx="34">
                  <c:v>3.7417316615658009</c:v>
                </c:pt>
                <c:pt idx="35">
                  <c:v>3.7539818671894141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CAC-4D67-883B-6F8D449ED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5344"/>
        <c:axId val="305025008"/>
      </c:scatterChart>
      <c:valAx>
        <c:axId val="305035344"/>
        <c:scaling>
          <c:orientation val="minMax"/>
          <c:max val="2015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25008"/>
        <c:crosses val="autoZero"/>
        <c:crossBetween val="midCat"/>
      </c:valAx>
      <c:valAx>
        <c:axId val="30502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534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Valore aggiunto</a:t>
            </a:r>
            <a:r>
              <a:rPr lang="en-US" sz="1200" baseline="0"/>
              <a:t> dell'a</a:t>
            </a:r>
            <a:r>
              <a:rPr lang="en-US" sz="1200"/>
              <a:t>gricoltura nel Veneto a prezzi costanti 2010. Milioni di euro. Fonte: elab. su dati ISTAT</a:t>
            </a:r>
          </a:p>
        </c:rich>
      </c:tx>
      <c:layout>
        <c:manualLayout>
          <c:xMode val="edge"/>
          <c:yMode val="edge"/>
          <c:x val="0.10488034299579956"/>
          <c:y val="3.0905077262693158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'Veneto N'!$N$64</c:f>
              <c:strCache>
                <c:ptCount val="1"/>
                <c:pt idx="0">
                  <c:v>Agricoltura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846-4725-BE1A-ADA4E21A94D0}"/>
                </c:ext>
              </c:extLst>
            </c:dLbl>
            <c:dLbl>
              <c:idx val="28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846-4725-BE1A-ADA4E21A94D0}"/>
                </c:ext>
              </c:extLst>
            </c:dLbl>
            <c:dLbl>
              <c:idx val="3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846-4725-BE1A-ADA4E21A94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'Veneto N'!$M$65:$M$101</c:f>
              <c:numCache>
                <c:formatCode>General</c:formatCode>
                <c:ptCount val="37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</c:numCache>
            </c:numRef>
          </c:xVal>
          <c:yVal>
            <c:numRef>
              <c:f>'Veneto N'!$N$65:$N$101</c:f>
              <c:numCache>
                <c:formatCode>0.0</c:formatCode>
                <c:ptCount val="37"/>
                <c:pt idx="0">
                  <c:v>4323.0208966519267</c:v>
                </c:pt>
                <c:pt idx="1">
                  <c:v>4061.2843243447846</c:v>
                </c:pt>
                <c:pt idx="2">
                  <c:v>3923.4229621103045</c:v>
                </c:pt>
                <c:pt idx="3">
                  <c:v>3928.7438432817303</c:v>
                </c:pt>
                <c:pt idx="4">
                  <c:v>3516.1152659292165</c:v>
                </c:pt>
                <c:pt idx="5">
                  <c:v>3234.6011026465421</c:v>
                </c:pt>
                <c:pt idx="6">
                  <c:v>3394.2098055961428</c:v>
                </c:pt>
                <c:pt idx="7">
                  <c:v>3404.9515957475242</c:v>
                </c:pt>
                <c:pt idx="8">
                  <c:v>3123.1688019446156</c:v>
                </c:pt>
                <c:pt idx="9">
                  <c:v>3050.2008453358526</c:v>
                </c:pt>
                <c:pt idx="10">
                  <c:v>3226.9086828294494</c:v>
                </c:pt>
                <c:pt idx="11">
                  <c:v>3055.9942313046363</c:v>
                </c:pt>
                <c:pt idx="12">
                  <c:v>3131.6804671899272</c:v>
                </c:pt>
                <c:pt idx="13">
                  <c:v>3108.6765227058668</c:v>
                </c:pt>
                <c:pt idx="14">
                  <c:v>3105.3710900270898</c:v>
                </c:pt>
                <c:pt idx="15" formatCode="General">
                  <c:v>2453.6999999999998</c:v>
                </c:pt>
                <c:pt idx="16" formatCode="General">
                  <c:v>2650.9</c:v>
                </c:pt>
                <c:pt idx="17" formatCode="General">
                  <c:v>2721.3</c:v>
                </c:pt>
                <c:pt idx="18" formatCode="General">
                  <c:v>2778.4</c:v>
                </c:pt>
                <c:pt idx="19" formatCode="General">
                  <c:v>2913.6</c:v>
                </c:pt>
                <c:pt idx="20" formatCode="General">
                  <c:v>2814.7</c:v>
                </c:pt>
                <c:pt idx="21" formatCode="General">
                  <c:v>2789.4</c:v>
                </c:pt>
                <c:pt idx="22" formatCode="General">
                  <c:v>2416.5</c:v>
                </c:pt>
                <c:pt idx="23" formatCode="General">
                  <c:v>2243.6</c:v>
                </c:pt>
                <c:pt idx="24">
                  <c:v>2560</c:v>
                </c:pt>
                <c:pt idx="25" formatCode="General">
                  <c:v>2513.9</c:v>
                </c:pt>
                <c:pt idx="26" formatCode="General">
                  <c:v>2422.6999999999998</c:v>
                </c:pt>
                <c:pt idx="27" formatCode="General">
                  <c:v>2471.4</c:v>
                </c:pt>
                <c:pt idx="28" formatCode="General">
                  <c:v>2517.5</c:v>
                </c:pt>
                <c:pt idx="29" formatCode="General">
                  <c:v>2477.4</c:v>
                </c:pt>
                <c:pt idx="30" formatCode="General">
                  <c:v>2474.9</c:v>
                </c:pt>
                <c:pt idx="31" formatCode="General">
                  <c:v>2523.4</c:v>
                </c:pt>
                <c:pt idx="32" formatCode="General">
                  <c:v>2345.3000000000002</c:v>
                </c:pt>
                <c:pt idx="33" formatCode="General">
                  <c:v>2459.4</c:v>
                </c:pt>
                <c:pt idx="34" formatCode="General">
                  <c:v>2470.6999999999998</c:v>
                </c:pt>
                <c:pt idx="35" formatCode="General">
                  <c:v>2562.1</c:v>
                </c:pt>
                <c:pt idx="36" formatCode="General">
                  <c:v>2705.5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846-4725-BE1A-ADA4E21A9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27728"/>
        <c:axId val="305028816"/>
      </c:scatterChart>
      <c:valAx>
        <c:axId val="305027728"/>
        <c:scaling>
          <c:orientation val="minMax"/>
          <c:max val="2016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28816"/>
        <c:crosses val="autoZero"/>
        <c:crossBetween val="midCat"/>
      </c:valAx>
      <c:valAx>
        <c:axId val="30502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277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Percentuale valore aggiunto agric</a:t>
            </a:r>
            <a:r>
              <a:rPr lang="en-US" sz="1200" baseline="0"/>
              <a:t>oltura sul totale regionale. Fonte: elab. su dati ISTAT</a:t>
            </a:r>
            <a:endParaRPr lang="en-US" sz="120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'Veneto N'!$C$28</c:f>
              <c:strCache>
                <c:ptCount val="1"/>
                <c:pt idx="0">
                  <c:v>% VA agricoltura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429-436F-9150-FF1367ADDB23}"/>
                </c:ext>
              </c:extLst>
            </c:dLbl>
            <c:dLbl>
              <c:idx val="3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429-436F-9150-FF1367ADDB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'Veneto N'!$B$29:$B$64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xVal>
          <c:yVal>
            <c:numRef>
              <c:f>'Veneto N'!$C$29:$C$64</c:f>
              <c:numCache>
                <c:formatCode>0.00</c:formatCode>
                <c:ptCount val="36"/>
                <c:pt idx="0">
                  <c:v>6.8779549820094017</c:v>
                </c:pt>
                <c:pt idx="1">
                  <c:v>6.3483573767736416</c:v>
                </c:pt>
                <c:pt idx="2">
                  <c:v>6.0812448350935178</c:v>
                </c:pt>
                <c:pt idx="3">
                  <c:v>6.1237586040698293</c:v>
                </c:pt>
                <c:pt idx="4">
                  <c:v>5.2205754421094008</c:v>
                </c:pt>
                <c:pt idx="5">
                  <c:v>4.6379436791373347</c:v>
                </c:pt>
                <c:pt idx="6">
                  <c:v>4.6748318368030466</c:v>
                </c:pt>
                <c:pt idx="7">
                  <c:v>4.4856042590944938</c:v>
                </c:pt>
                <c:pt idx="8">
                  <c:v>3.8762195186868249</c:v>
                </c:pt>
                <c:pt idx="9">
                  <c:v>3.6571569486103344</c:v>
                </c:pt>
                <c:pt idx="10">
                  <c:v>3.7212165087831783</c:v>
                </c:pt>
                <c:pt idx="11">
                  <c:v>3.4623629840846255</c:v>
                </c:pt>
                <c:pt idx="12">
                  <c:v>3.5235448696795895</c:v>
                </c:pt>
                <c:pt idx="13">
                  <c:v>3.4744953868202955</c:v>
                </c:pt>
                <c:pt idx="14">
                  <c:v>3.4127623742932185</c:v>
                </c:pt>
                <c:pt idx="15">
                  <c:v>2.5020277150200427</c:v>
                </c:pt>
                <c:pt idx="16">
                  <c:v>2.3803126843647879</c:v>
                </c:pt>
                <c:pt idx="17">
                  <c:v>2.3095470273270515</c:v>
                </c:pt>
                <c:pt idx="18">
                  <c:v>2.3377543456366099</c:v>
                </c:pt>
                <c:pt idx="19">
                  <c:v>2.4206110846640629</c:v>
                </c:pt>
                <c:pt idx="20">
                  <c:v>2.2237162693835502</c:v>
                </c:pt>
                <c:pt idx="21">
                  <c:v>2.1921317762444397</c:v>
                </c:pt>
                <c:pt idx="22">
                  <c:v>1.9147343023877723</c:v>
                </c:pt>
                <c:pt idx="23">
                  <c:v>1.7426506682905309</c:v>
                </c:pt>
                <c:pt idx="24">
                  <c:v>1.9360147137118242</c:v>
                </c:pt>
                <c:pt idx="25">
                  <c:v>1.8784517176112976</c:v>
                </c:pt>
                <c:pt idx="26">
                  <c:v>1.7780997297658312</c:v>
                </c:pt>
                <c:pt idx="27">
                  <c:v>1.7843283210318119</c:v>
                </c:pt>
                <c:pt idx="28">
                  <c:v>1.8529599885767867</c:v>
                </c:pt>
                <c:pt idx="29">
                  <c:v>1.9376607286993413</c:v>
                </c:pt>
                <c:pt idx="30">
                  <c:v>1.9009820985539665</c:v>
                </c:pt>
                <c:pt idx="31">
                  <c:v>1.9096716384928172</c:v>
                </c:pt>
                <c:pt idx="32">
                  <c:v>1.8252384569407785</c:v>
                </c:pt>
                <c:pt idx="33">
                  <c:v>1.9268420520703329</c:v>
                </c:pt>
                <c:pt idx="34">
                  <c:v>1.9244205201940696</c:v>
                </c:pt>
                <c:pt idx="35">
                  <c:v>1.9702535621978312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429-436F-9150-FF1367ADD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24464"/>
        <c:axId val="305033712"/>
      </c:scatterChart>
      <c:valAx>
        <c:axId val="305024464"/>
        <c:scaling>
          <c:orientation val="minMax"/>
          <c:max val="2016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33712"/>
        <c:crosses val="autoZero"/>
        <c:crossBetween val="midCat"/>
      </c:valAx>
      <c:valAx>
        <c:axId val="30503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2446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Valore aggiunto</a:t>
            </a:r>
            <a:r>
              <a:rPr lang="en-US" sz="1200" baseline="0"/>
              <a:t> per unità di lavoro in a</a:t>
            </a:r>
            <a:r>
              <a:rPr lang="en-US" sz="1200"/>
              <a:t>gricoltura. Importo a prezzi costanti (euro 2010). Fonte: elab su dati ISTAT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'Veneto N'!$N$192</c:f>
              <c:strCache>
                <c:ptCount val="1"/>
                <c:pt idx="0">
                  <c:v>Agricoltura, silvicoltura e pesca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EDB-41C0-90B4-4B8BF55B0935}"/>
                </c:ext>
              </c:extLst>
            </c:dLbl>
            <c:dLbl>
              <c:idx val="3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EDB-41C0-90B4-4B8BF55B09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'Veneto N'!$M$193:$M$228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xVal>
          <c:yVal>
            <c:numRef>
              <c:f>'Veneto N'!$N$193:$N$228</c:f>
              <c:numCache>
                <c:formatCode>0</c:formatCode>
                <c:ptCount val="36"/>
                <c:pt idx="0">
                  <c:v>21431.603617689791</c:v>
                </c:pt>
                <c:pt idx="1">
                  <c:v>20000.574991183072</c:v>
                </c:pt>
                <c:pt idx="2">
                  <c:v>19847.886725943434</c:v>
                </c:pt>
                <c:pt idx="3">
                  <c:v>18929.612379664442</c:v>
                </c:pt>
                <c:pt idx="4">
                  <c:v>18049.572519379362</c:v>
                </c:pt>
                <c:pt idx="5">
                  <c:v>17584.51965881899</c:v>
                </c:pt>
                <c:pt idx="6">
                  <c:v>18212.343278804765</c:v>
                </c:pt>
                <c:pt idx="7">
                  <c:v>18656.219130601814</c:v>
                </c:pt>
                <c:pt idx="8">
                  <c:v>18416.08428506897</c:v>
                </c:pt>
                <c:pt idx="9">
                  <c:v>19502.69775788637</c:v>
                </c:pt>
                <c:pt idx="10">
                  <c:v>21664.178629824644</c:v>
                </c:pt>
                <c:pt idx="11">
                  <c:v>20320.863386410481</c:v>
                </c:pt>
                <c:pt idx="12">
                  <c:v>21772.463018517108</c:v>
                </c:pt>
                <c:pt idx="13">
                  <c:v>24346.373125696828</c:v>
                </c:pt>
                <c:pt idx="14">
                  <c:v>25769.211693610399</c:v>
                </c:pt>
                <c:pt idx="15">
                  <c:v>21116.179001721172</c:v>
                </c:pt>
                <c:pt idx="16">
                  <c:v>23031.277150304082</c:v>
                </c:pt>
                <c:pt idx="17">
                  <c:v>23725.370531822144</c:v>
                </c:pt>
                <c:pt idx="18">
                  <c:v>25466.54445462878</c:v>
                </c:pt>
                <c:pt idx="19">
                  <c:v>26878.228782287824</c:v>
                </c:pt>
                <c:pt idx="20">
                  <c:v>26578.847969782815</c:v>
                </c:pt>
                <c:pt idx="21">
                  <c:v>27134.241245136185</c:v>
                </c:pt>
                <c:pt idx="22">
                  <c:v>24189.18918918919</c:v>
                </c:pt>
                <c:pt idx="23">
                  <c:v>21888.780487804877</c:v>
                </c:pt>
                <c:pt idx="24">
                  <c:v>26418.988648090814</c:v>
                </c:pt>
                <c:pt idx="25">
                  <c:v>29299.533799533798</c:v>
                </c:pt>
                <c:pt idx="26">
                  <c:v>27688</c:v>
                </c:pt>
                <c:pt idx="27">
                  <c:v>28571.098265895955</c:v>
                </c:pt>
                <c:pt idx="28">
                  <c:v>30965.559655596557</c:v>
                </c:pt>
                <c:pt idx="29">
                  <c:v>30928.838951310863</c:v>
                </c:pt>
                <c:pt idx="30">
                  <c:v>29116.470588235294</c:v>
                </c:pt>
                <c:pt idx="31">
                  <c:v>29478.971962616823</c:v>
                </c:pt>
                <c:pt idx="32">
                  <c:v>28990.111248454883</c:v>
                </c:pt>
                <c:pt idx="33">
                  <c:v>31940.259740259738</c:v>
                </c:pt>
                <c:pt idx="34">
                  <c:v>32594.986807387864</c:v>
                </c:pt>
                <c:pt idx="35">
                  <c:v>33447.780678851173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DB-41C0-90B4-4B8BF55B0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29360"/>
        <c:axId val="305038608"/>
      </c:scatterChart>
      <c:valAx>
        <c:axId val="305029360"/>
        <c:scaling>
          <c:orientation val="minMax"/>
          <c:max val="2015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38608"/>
        <c:crosses val="autoZero"/>
        <c:crossBetween val="midCat"/>
      </c:valAx>
      <c:valAx>
        <c:axId val="30503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2936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/>
              <a:t>Percentuale del Valore aggiunto per unità</a:t>
            </a:r>
            <a:r>
              <a:rPr lang="it-IT" sz="1200" baseline="0"/>
              <a:t> lavorativa in agricoltura rispetto alla media regionale. Fonte: elab. su dati ISTAT.</a:t>
            </a:r>
            <a:endParaRPr lang="it-IT" sz="120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'Veneto N'!$R$192</c:f>
              <c:strCache>
                <c:ptCount val="1"/>
                <c:pt idx="0">
                  <c:v>Agricoltura su totale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62A-4EF9-9FA8-3AF1BB27C2A6}"/>
                </c:ext>
              </c:extLst>
            </c:dLbl>
            <c:dLbl>
              <c:idx val="8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2A-4EF9-9FA8-3AF1BB27C2A6}"/>
                </c:ext>
              </c:extLst>
            </c:dLbl>
            <c:dLbl>
              <c:idx val="3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62A-4EF9-9FA8-3AF1BB27C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'Veneto N'!$Q$193:$Q$228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xVal>
          <c:yVal>
            <c:numRef>
              <c:f>'Veneto N'!$R$193:$R$228</c:f>
              <c:numCache>
                <c:formatCode>0.0</c:formatCode>
                <c:ptCount val="36"/>
                <c:pt idx="0">
                  <c:v>34.703117064245923</c:v>
                </c:pt>
                <c:pt idx="1">
                  <c:v>32.273179764862455</c:v>
                </c:pt>
                <c:pt idx="2">
                  <c:v>31.95745755194951</c:v>
                </c:pt>
                <c:pt idx="3">
                  <c:v>30.3608130492259</c:v>
                </c:pt>
                <c:pt idx="4">
                  <c:v>27.596879995940345</c:v>
                </c:pt>
                <c:pt idx="5">
                  <c:v>25.884154729126905</c:v>
                </c:pt>
                <c:pt idx="6">
                  <c:v>26.542349339220277</c:v>
                </c:pt>
                <c:pt idx="7">
                  <c:v>26.689290672594744</c:v>
                </c:pt>
                <c:pt idx="8">
                  <c:v>25.610882504914478</c:v>
                </c:pt>
                <c:pt idx="9">
                  <c:v>26.017474935453045</c:v>
                </c:pt>
                <c:pt idx="10">
                  <c:v>27.851949023372264</c:v>
                </c:pt>
                <c:pt idx="11">
                  <c:v>25.863253875411036</c:v>
                </c:pt>
                <c:pt idx="12">
                  <c:v>27.308899783444236</c:v>
                </c:pt>
                <c:pt idx="13">
                  <c:v>29.318524058706512</c:v>
                </c:pt>
                <c:pt idx="14">
                  <c:v>30.363371500895141</c:v>
                </c:pt>
                <c:pt idx="15">
                  <c:v>34.994205740439789</c:v>
                </c:pt>
                <c:pt idx="16">
                  <c:v>37.897286371552255</c:v>
                </c:pt>
                <c:pt idx="17">
                  <c:v>38.555541830216548</c:v>
                </c:pt>
                <c:pt idx="18">
                  <c:v>41.121763196253141</c:v>
                </c:pt>
                <c:pt idx="19">
                  <c:v>43.209247682887103</c:v>
                </c:pt>
                <c:pt idx="20">
                  <c:v>41.704654226842962</c:v>
                </c:pt>
                <c:pt idx="21">
                  <c:v>43.013122625123145</c:v>
                </c:pt>
                <c:pt idx="22">
                  <c:v>38.969347183331514</c:v>
                </c:pt>
                <c:pt idx="23">
                  <c:v>35.318853642017061</c:v>
                </c:pt>
                <c:pt idx="24">
                  <c:v>41.687251807633857</c:v>
                </c:pt>
                <c:pt idx="25">
                  <c:v>45.603903587229986</c:v>
                </c:pt>
                <c:pt idx="26">
                  <c:v>43.257610225743136</c:v>
                </c:pt>
                <c:pt idx="27">
                  <c:v>44.395738873117516</c:v>
                </c:pt>
                <c:pt idx="28">
                  <c:v>49.011133572392644</c:v>
                </c:pt>
                <c:pt idx="29">
                  <c:v>50.130016580320166</c:v>
                </c:pt>
                <c:pt idx="30">
                  <c:v>46.609844607015546</c:v>
                </c:pt>
                <c:pt idx="31">
                  <c:v>46.809264391187249</c:v>
                </c:pt>
                <c:pt idx="32">
                  <c:v>46.637211549348379</c:v>
                </c:pt>
                <c:pt idx="33">
                  <c:v>50.298084735861927</c:v>
                </c:pt>
                <c:pt idx="34">
                  <c:v>51.431280868194563</c:v>
                </c:pt>
                <c:pt idx="35">
                  <c:v>52.484365452541439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62A-4EF9-9FA8-3AF1BB27C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3168"/>
        <c:axId val="305030448"/>
      </c:scatterChart>
      <c:valAx>
        <c:axId val="305033168"/>
        <c:scaling>
          <c:orientation val="minMax"/>
          <c:max val="2015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30448"/>
        <c:crosses val="autoZero"/>
        <c:crossBetween val="midCat"/>
      </c:valAx>
      <c:valAx>
        <c:axId val="30503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31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'Industria agroal '!$J$34</c:f>
              <c:strCache>
                <c:ptCount val="1"/>
                <c:pt idx="0">
                  <c:v>agricoltura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'Industria agroal '!$I$35:$I$55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xVal>
          <c:yVal>
            <c:numRef>
              <c:f>'Industria agroal '!$J$35:$J$55</c:f>
              <c:numCache>
                <c:formatCode>0.00</c:formatCode>
                <c:ptCount val="21"/>
                <c:pt idx="0">
                  <c:v>2.165186706210716</c:v>
                </c:pt>
                <c:pt idx="1">
                  <c:v>2.2926425107068975</c:v>
                </c:pt>
                <c:pt idx="2">
                  <c:v>2.3007018015527394</c:v>
                </c:pt>
                <c:pt idx="3">
                  <c:v>2.329346292404054</c:v>
                </c:pt>
                <c:pt idx="4">
                  <c:v>2.4092878642542916</c:v>
                </c:pt>
                <c:pt idx="5">
                  <c:v>2.2160479441701098</c:v>
                </c:pt>
                <c:pt idx="6">
                  <c:v>2.1870957118998895</c:v>
                </c:pt>
                <c:pt idx="7">
                  <c:v>1.9135698352025581</c:v>
                </c:pt>
                <c:pt idx="8">
                  <c:v>1.7446453788203971</c:v>
                </c:pt>
                <c:pt idx="9">
                  <c:v>1.9356589973740062</c:v>
                </c:pt>
                <c:pt idx="10">
                  <c:v>1.8792324592386938</c:v>
                </c:pt>
                <c:pt idx="11">
                  <c:v>1.7791861583767228</c:v>
                </c:pt>
                <c:pt idx="12">
                  <c:v>1.7848888940246597</c:v>
                </c:pt>
                <c:pt idx="13">
                  <c:v>1.8529381674349521</c:v>
                </c:pt>
                <c:pt idx="14">
                  <c:v>1.9382231468000228</c:v>
                </c:pt>
                <c:pt idx="15">
                  <c:v>1.900980638401975</c:v>
                </c:pt>
                <c:pt idx="16">
                  <c:v>1.9096716384928172</c:v>
                </c:pt>
                <c:pt idx="17">
                  <c:v>1.8257002357926926</c:v>
                </c:pt>
                <c:pt idx="18">
                  <c:v>1.9273146740476272</c:v>
                </c:pt>
                <c:pt idx="19">
                  <c:v>1.9252437821335007</c:v>
                </c:pt>
                <c:pt idx="20">
                  <c:v>1.9711251438665163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0B-44D0-A203-F46B7283FCFE}"/>
            </c:ext>
          </c:extLst>
        </c:ser>
        <c:ser>
          <c:idx val="1"/>
          <c:order val="1"/>
          <c:tx>
            <c:strRef>
              <c:f>'Industria agroal '!$K$34</c:f>
              <c:strCache>
                <c:ptCount val="1"/>
                <c:pt idx="0">
                  <c:v>Agroalimentare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'Industria agroal '!$I$35:$I$55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xVal>
          <c:yVal>
            <c:numRef>
              <c:f>'Industria agroal '!$K$35:$K$55</c:f>
              <c:numCache>
                <c:formatCode>0.00</c:formatCode>
                <c:ptCount val="21"/>
                <c:pt idx="0">
                  <c:v>2.2685177423183394</c:v>
                </c:pt>
                <c:pt idx="1">
                  <c:v>2.2180055765811271</c:v>
                </c:pt>
                <c:pt idx="2">
                  <c:v>2.2268101551132768</c:v>
                </c:pt>
                <c:pt idx="3">
                  <c:v>2.1295610845578525</c:v>
                </c:pt>
                <c:pt idx="4">
                  <c:v>2.0528892270036052</c:v>
                </c:pt>
                <c:pt idx="5">
                  <c:v>2.1560547465484232</c:v>
                </c:pt>
                <c:pt idx="6">
                  <c:v>1.7516210727698978</c:v>
                </c:pt>
                <c:pt idx="7">
                  <c:v>1.7700026052740565</c:v>
                </c:pt>
                <c:pt idx="8">
                  <c:v>1.767429346372295</c:v>
                </c:pt>
                <c:pt idx="9">
                  <c:v>1.6869721832191973</c:v>
                </c:pt>
                <c:pt idx="10">
                  <c:v>1.5988314506622054</c:v>
                </c:pt>
                <c:pt idx="11">
                  <c:v>1.7896878144070971</c:v>
                </c:pt>
                <c:pt idx="12">
                  <c:v>1.8007054622771239</c:v>
                </c:pt>
                <c:pt idx="13">
                  <c:v>1.8770797252867364</c:v>
                </c:pt>
                <c:pt idx="14">
                  <c:v>2.0591762825452733</c:v>
                </c:pt>
                <c:pt idx="15">
                  <c:v>2.0258743520082461</c:v>
                </c:pt>
                <c:pt idx="16">
                  <c:v>2.0225839823396616</c:v>
                </c:pt>
                <c:pt idx="17">
                  <c:v>2.1651047055004544</c:v>
                </c:pt>
                <c:pt idx="18">
                  <c:v>2.2287073810650777</c:v>
                </c:pt>
                <c:pt idx="19">
                  <c:v>2.2144939913567798</c:v>
                </c:pt>
                <c:pt idx="20">
                  <c:v>2.4656566775605162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0B-44D0-A203-F46B7283FCFE}"/>
            </c:ext>
          </c:extLst>
        </c:ser>
        <c:ser>
          <c:idx val="2"/>
          <c:order val="2"/>
          <c:tx>
            <c:strRef>
              <c:f>'Industria agroal '!$L$34</c:f>
              <c:strCache>
                <c:ptCount val="1"/>
                <c:pt idx="0">
                  <c:v>totale</c:v>
                </c:pt>
              </c:strCache>
            </c:strRef>
          </c:tx>
          <c:spPr>
            <a:ln w="412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'Industria agroal '!$I$35:$I$55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xVal>
          <c:yVal>
            <c:numRef>
              <c:f>'Industria agroal '!$L$35:$L$55</c:f>
              <c:numCache>
                <c:formatCode>0.00</c:formatCode>
                <c:ptCount val="21"/>
                <c:pt idx="0">
                  <c:v>4.4337044485290553</c:v>
                </c:pt>
                <c:pt idx="1">
                  <c:v>4.5106480872880246</c:v>
                </c:pt>
                <c:pt idx="2">
                  <c:v>4.5275119566660162</c:v>
                </c:pt>
                <c:pt idx="3">
                  <c:v>4.458907376961907</c:v>
                </c:pt>
                <c:pt idx="4">
                  <c:v>4.4621770912578969</c:v>
                </c:pt>
                <c:pt idx="5">
                  <c:v>4.372102690718533</c:v>
                </c:pt>
                <c:pt idx="6">
                  <c:v>3.9387167846697873</c:v>
                </c:pt>
                <c:pt idx="7">
                  <c:v>3.6835724404766146</c:v>
                </c:pt>
                <c:pt idx="8">
                  <c:v>3.5120747251926918</c:v>
                </c:pt>
                <c:pt idx="9">
                  <c:v>3.6226311805932037</c:v>
                </c:pt>
                <c:pt idx="10">
                  <c:v>3.4780639099008992</c:v>
                </c:pt>
                <c:pt idx="11">
                  <c:v>3.5688739727838197</c:v>
                </c:pt>
                <c:pt idx="12">
                  <c:v>3.5855943563017836</c:v>
                </c:pt>
                <c:pt idx="13">
                  <c:v>3.7300178927216887</c:v>
                </c:pt>
                <c:pt idx="14">
                  <c:v>3.9973994293452959</c:v>
                </c:pt>
                <c:pt idx="15">
                  <c:v>3.926854990410221</c:v>
                </c:pt>
                <c:pt idx="16">
                  <c:v>3.9322556208324788</c:v>
                </c:pt>
                <c:pt idx="17">
                  <c:v>3.9908049412931472</c:v>
                </c:pt>
                <c:pt idx="18">
                  <c:v>4.1560220551127047</c:v>
                </c:pt>
                <c:pt idx="19">
                  <c:v>4.13973777349028</c:v>
                </c:pt>
                <c:pt idx="20">
                  <c:v>4.4367818214270329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10B-44D0-A203-F46B7283F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2080"/>
        <c:axId val="305037520"/>
      </c:scatterChart>
      <c:valAx>
        <c:axId val="305032080"/>
        <c:scaling>
          <c:orientation val="minMax"/>
          <c:max val="2015"/>
          <c:min val="199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305037520"/>
        <c:crosses val="autoZero"/>
        <c:crossBetween val="midCat"/>
      </c:valAx>
      <c:valAx>
        <c:axId val="30503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208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Andamento</a:t>
            </a:r>
            <a:r>
              <a:rPr lang="it-IT" baseline="0" dirty="0"/>
              <a:t> delle rese unitarie del frumento e del mais nel Veneto. Fonte: </a:t>
            </a:r>
            <a:r>
              <a:rPr lang="it-IT" baseline="0" dirty="0" err="1"/>
              <a:t>elab</a:t>
            </a:r>
            <a:r>
              <a:rPr lang="it-IT" baseline="0" dirty="0"/>
              <a:t>. su dati I</a:t>
            </a:r>
            <a:r>
              <a:rPr lang="it-IT" baseline="0" dirty="0" smtClean="0"/>
              <a:t>NEA</a:t>
            </a:r>
            <a:endParaRPr lang="it-IT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3284558869680261E-2"/>
          <c:y val="0.16176487926004321"/>
          <c:w val="0.9139622906006869"/>
          <c:h val="0.711330066684260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'Mais Frumento'!$H$5</c:f>
              <c:strCache>
                <c:ptCount val="1"/>
                <c:pt idx="0">
                  <c:v>frumento</c:v>
                </c:pt>
              </c:strCache>
            </c:strRef>
          </c:tx>
          <c:spPr>
            <a:ln w="38100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E4-4236-8456-9CFB0B88EB4D}"/>
                </c:ext>
              </c:extLst>
            </c:dLbl>
            <c:dLbl>
              <c:idx val="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E4-4236-8456-9CFB0B88EB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'Mais Frumento'!$G$6:$G$15</c:f>
              <c:numCache>
                <c:formatCode>General</c:formatCod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numCache>
            </c:numRef>
          </c:xVal>
          <c:yVal>
            <c:numRef>
              <c:f>'Mais Frumento'!$H$6:$H$15</c:f>
              <c:numCache>
                <c:formatCode>0.0</c:formatCode>
                <c:ptCount val="10"/>
                <c:pt idx="0">
                  <c:v>36.076516632380432</c:v>
                </c:pt>
                <c:pt idx="1">
                  <c:v>38.699953019783891</c:v>
                </c:pt>
                <c:pt idx="2">
                  <c:v>45.738604857491403</c:v>
                </c:pt>
                <c:pt idx="3">
                  <c:v>52.778987987801081</c:v>
                </c:pt>
                <c:pt idx="4">
                  <c:v>59.120689655172413</c:v>
                </c:pt>
                <c:pt idx="5">
                  <c:v>54.017718880285884</c:v>
                </c:pt>
                <c:pt idx="6">
                  <c:v>60.694354838709678</c:v>
                </c:pt>
                <c:pt idx="7">
                  <c:v>66.395841229369807</c:v>
                </c:pt>
                <c:pt idx="8">
                  <c:v>57.67889352027283</c:v>
                </c:pt>
                <c:pt idx="9">
                  <c:v>65.214701150847674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BE4-4236-8456-9CFB0B88EB4D}"/>
            </c:ext>
          </c:extLst>
        </c:ser>
        <c:ser>
          <c:idx val="1"/>
          <c:order val="1"/>
          <c:tx>
            <c:strRef>
              <c:f>'Mais Frumento'!$I$5</c:f>
              <c:strCache>
                <c:ptCount val="1"/>
                <c:pt idx="0">
                  <c:v>mais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BE4-4236-8456-9CFB0B88EB4D}"/>
                </c:ext>
              </c:extLst>
            </c:dLbl>
            <c:dLbl>
              <c:idx val="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BE4-4236-8456-9CFB0B88EB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'Mais Frumento'!$G$6:$G$15</c:f>
              <c:numCache>
                <c:formatCode>General</c:formatCod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numCache>
            </c:numRef>
          </c:xVal>
          <c:yVal>
            <c:numRef>
              <c:f>'Mais Frumento'!$I$6:$I$15</c:f>
              <c:numCache>
                <c:formatCode>0.0</c:formatCode>
                <c:ptCount val="10"/>
                <c:pt idx="0">
                  <c:v>56.312111732042744</c:v>
                </c:pt>
                <c:pt idx="1">
                  <c:v>66.896927162646307</c:v>
                </c:pt>
                <c:pt idx="2">
                  <c:v>76.529686547965611</c:v>
                </c:pt>
                <c:pt idx="3">
                  <c:v>74.567942238812165</c:v>
                </c:pt>
                <c:pt idx="4">
                  <c:v>93.548942396660422</c:v>
                </c:pt>
                <c:pt idx="5">
                  <c:v>90.295153840131533</c:v>
                </c:pt>
                <c:pt idx="6">
                  <c:v>99.310069761812727</c:v>
                </c:pt>
                <c:pt idx="7">
                  <c:v>101.56793661222804</c:v>
                </c:pt>
                <c:pt idx="8">
                  <c:v>95.698012941994136</c:v>
                </c:pt>
                <c:pt idx="9">
                  <c:v>100.48051310993782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BE4-4236-8456-9CFB0B88E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6432"/>
        <c:axId val="305031536"/>
      </c:scatterChart>
      <c:valAx>
        <c:axId val="305036432"/>
        <c:scaling>
          <c:orientation val="minMax"/>
          <c:max val="2015"/>
          <c:min val="19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1536"/>
        <c:crosses val="autoZero"/>
        <c:crossBetween val="midCat"/>
      </c:valAx>
      <c:valAx>
        <c:axId val="30503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6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/>
              <a:t>Elementi nutritivi contenuti</a:t>
            </a:r>
            <a:r>
              <a:rPr lang="it-IT" sz="1200" baseline="0"/>
              <a:t> nei fertilizzanti distribuiti in </a:t>
            </a:r>
            <a:r>
              <a:rPr lang="it-IT" sz="1200"/>
              <a:t>agricoltura nel Veneto. Valori in quintali. Fonte: elab. su dati ISTAT.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Fertilizzanti!$B$1</c:f>
              <c:strCache>
                <c:ptCount val="1"/>
                <c:pt idx="0">
                  <c:v>azoto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B62-48A2-8D89-FF3CCC651FF7}"/>
                </c:ext>
              </c:extLst>
            </c:dLbl>
            <c:dLbl>
              <c:idx val="1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B62-48A2-8D89-FF3CCC651F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Fertilizzanti!$A$2:$A$21</c:f>
              <c:numCache>
                <c:formatCode>General</c:formatCode>
                <c:ptCount val="2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</c:numCache>
            </c:numRef>
          </c:xVal>
          <c:yVal>
            <c:numRef>
              <c:f>Fertilizzanti!$B$2:$B$21</c:f>
              <c:numCache>
                <c:formatCode>General</c:formatCode>
                <c:ptCount val="20"/>
                <c:pt idx="0">
                  <c:v>472561</c:v>
                </c:pt>
                <c:pt idx="1">
                  <c:v>779218</c:v>
                </c:pt>
                <c:pt idx="2">
                  <c:v>1190573</c:v>
                </c:pt>
                <c:pt idx="3">
                  <c:v>1299000</c:v>
                </c:pt>
                <c:pt idx="4">
                  <c:v>745481</c:v>
                </c:pt>
                <c:pt idx="5">
                  <c:v>767901</c:v>
                </c:pt>
                <c:pt idx="6">
                  <c:v>1043035</c:v>
                </c:pt>
                <c:pt idx="7">
                  <c:v>1182873</c:v>
                </c:pt>
                <c:pt idx="8">
                  <c:v>1353110</c:v>
                </c:pt>
                <c:pt idx="9">
                  <c:v>1188466</c:v>
                </c:pt>
                <c:pt idx="10">
                  <c:v>1197137</c:v>
                </c:pt>
                <c:pt idx="11">
                  <c:v>1201469</c:v>
                </c:pt>
                <c:pt idx="12">
                  <c:v>1010523</c:v>
                </c:pt>
                <c:pt idx="13">
                  <c:v>814535</c:v>
                </c:pt>
                <c:pt idx="14">
                  <c:v>784589</c:v>
                </c:pt>
                <c:pt idx="15">
                  <c:v>908912</c:v>
                </c:pt>
                <c:pt idx="16">
                  <c:v>1127380</c:v>
                </c:pt>
                <c:pt idx="17">
                  <c:v>971899</c:v>
                </c:pt>
                <c:pt idx="18">
                  <c:v>1054480</c:v>
                </c:pt>
                <c:pt idx="19">
                  <c:v>975890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B62-48A2-8D89-FF3CCC651FF7}"/>
            </c:ext>
          </c:extLst>
        </c:ser>
        <c:ser>
          <c:idx val="1"/>
          <c:order val="1"/>
          <c:tx>
            <c:strRef>
              <c:f>Fertilizzanti!$C$1</c:f>
              <c:strCache>
                <c:ptCount val="1"/>
                <c:pt idx="0">
                  <c:v>fosforo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Fertilizzanti!$A$2:$A$21</c:f>
              <c:numCache>
                <c:formatCode>General</c:formatCode>
                <c:ptCount val="2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</c:numCache>
            </c:numRef>
          </c:xVal>
          <c:yVal>
            <c:numRef>
              <c:f>Fertilizzanti!$C$2:$C$21</c:f>
              <c:numCache>
                <c:formatCode>General</c:formatCode>
                <c:ptCount val="20"/>
                <c:pt idx="0">
                  <c:v>434819</c:v>
                </c:pt>
                <c:pt idx="1">
                  <c:v>462461</c:v>
                </c:pt>
                <c:pt idx="2">
                  <c:v>772235</c:v>
                </c:pt>
                <c:pt idx="3">
                  <c:v>693000</c:v>
                </c:pt>
                <c:pt idx="4">
                  <c:v>642457</c:v>
                </c:pt>
                <c:pt idx="5">
                  <c:v>631477</c:v>
                </c:pt>
                <c:pt idx="6">
                  <c:v>515733</c:v>
                </c:pt>
                <c:pt idx="7">
                  <c:v>540957</c:v>
                </c:pt>
                <c:pt idx="8">
                  <c:v>537830</c:v>
                </c:pt>
                <c:pt idx="9">
                  <c:v>477625</c:v>
                </c:pt>
                <c:pt idx="10">
                  <c:v>445623</c:v>
                </c:pt>
                <c:pt idx="11">
                  <c:v>449240</c:v>
                </c:pt>
                <c:pt idx="12">
                  <c:v>319041</c:v>
                </c:pt>
                <c:pt idx="13">
                  <c:v>393872</c:v>
                </c:pt>
                <c:pt idx="14">
                  <c:v>442625</c:v>
                </c:pt>
                <c:pt idx="15">
                  <c:v>450965</c:v>
                </c:pt>
                <c:pt idx="16">
                  <c:v>412685</c:v>
                </c:pt>
                <c:pt idx="17">
                  <c:v>253435</c:v>
                </c:pt>
                <c:pt idx="18">
                  <c:v>281460</c:v>
                </c:pt>
                <c:pt idx="19">
                  <c:v>276030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B62-48A2-8D89-FF3CCC651FF7}"/>
            </c:ext>
          </c:extLst>
        </c:ser>
        <c:ser>
          <c:idx val="2"/>
          <c:order val="2"/>
          <c:tx>
            <c:strRef>
              <c:f>Fertilizzanti!$D$1</c:f>
              <c:strCache>
                <c:ptCount val="1"/>
                <c:pt idx="0">
                  <c:v>potassio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Fertilizzanti!$A$2:$A$21</c:f>
              <c:numCache>
                <c:formatCode>General</c:formatCode>
                <c:ptCount val="2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</c:numCache>
            </c:numRef>
          </c:xVal>
          <c:yVal>
            <c:numRef>
              <c:f>Fertilizzanti!$D$2:$D$21</c:f>
              <c:numCache>
                <c:formatCode>General</c:formatCode>
                <c:ptCount val="20"/>
                <c:pt idx="0">
                  <c:v>325130</c:v>
                </c:pt>
                <c:pt idx="1">
                  <c:v>312289</c:v>
                </c:pt>
                <c:pt idx="2">
                  <c:v>772986</c:v>
                </c:pt>
                <c:pt idx="3">
                  <c:v>576768</c:v>
                </c:pt>
                <c:pt idx="4">
                  <c:v>579000</c:v>
                </c:pt>
                <c:pt idx="5">
                  <c:v>608255</c:v>
                </c:pt>
                <c:pt idx="6">
                  <c:v>574849</c:v>
                </c:pt>
                <c:pt idx="7">
                  <c:v>565789</c:v>
                </c:pt>
                <c:pt idx="8">
                  <c:v>602492</c:v>
                </c:pt>
                <c:pt idx="9">
                  <c:v>604586</c:v>
                </c:pt>
                <c:pt idx="10">
                  <c:v>524875</c:v>
                </c:pt>
                <c:pt idx="11">
                  <c:v>530136</c:v>
                </c:pt>
                <c:pt idx="12">
                  <c:v>371638</c:v>
                </c:pt>
                <c:pt idx="13">
                  <c:v>286846</c:v>
                </c:pt>
                <c:pt idx="14">
                  <c:v>419945</c:v>
                </c:pt>
                <c:pt idx="15">
                  <c:v>420816</c:v>
                </c:pt>
                <c:pt idx="16">
                  <c:v>344950</c:v>
                </c:pt>
                <c:pt idx="17">
                  <c:v>207699</c:v>
                </c:pt>
                <c:pt idx="18">
                  <c:v>200700</c:v>
                </c:pt>
                <c:pt idx="19">
                  <c:v>224000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B62-48A2-8D89-FF3CCC651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039696"/>
        <c:axId val="305032624"/>
      </c:scatterChart>
      <c:valAx>
        <c:axId val="305039696"/>
        <c:scaling>
          <c:orientation val="minMax"/>
          <c:max val="2015"/>
          <c:min val="19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2624"/>
        <c:crosses val="autoZero"/>
        <c:crossBetween val="midCat"/>
      </c:valAx>
      <c:valAx>
        <c:axId val="30503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039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0.69956</cdr:x>
      <cdr:y>0.57221</cdr:y>
    </cdr:from>
    <cdr:to>
      <cdr:x>0.8573</cdr:x>
      <cdr:y>0.64132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5728873" y="2523814"/>
          <a:ext cx="129177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dirty="0" smtClean="0"/>
            <a:t>frumento</a:t>
          </a:r>
          <a:endParaRPr lang="it-IT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97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70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06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7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51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21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79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30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29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62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4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62C33-68CD-4645-835A-EEFDF8DC0779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6E9B-9F43-47ED-B5FB-880B6A8125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69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 cambiamenti dell’agricoltura veneta: un’analisi di lungo periodo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435756"/>
            <a:ext cx="9144000" cy="1655762"/>
          </a:xfrm>
        </p:spPr>
        <p:txBody>
          <a:bodyPr/>
          <a:lstStyle/>
          <a:p>
            <a:r>
              <a:rPr lang="it-IT" dirty="0" smtClean="0"/>
              <a:t>Prof Tiziano Tempesta – Dipartimento Territorio e Sistemi Agroforestali Università di Padova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2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68188" y="510987"/>
            <a:ext cx="1039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Un ruolo fondamentale nell’indirizzare l’evoluzione del settore agricolo è stato svolto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1" y="2996992"/>
            <a:ext cx="5857875" cy="32956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20" y="2945964"/>
            <a:ext cx="4972050" cy="331808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32012" y="2259106"/>
            <a:ext cx="524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dalla politica agricola comunitaria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925235" y="2259106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dalla ricerca scientifica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9520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93375" y="215153"/>
            <a:ext cx="10555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ricerca scientifica è neutrale?</a:t>
            </a:r>
          </a:p>
          <a:p>
            <a:endParaRPr lang="it-IT" sz="2800" dirty="0" smtClean="0"/>
          </a:p>
          <a:p>
            <a:r>
              <a:rPr lang="it-IT" sz="2800" dirty="0" smtClean="0"/>
              <a:t>Spesa pubblica e privata nella ricerca scientifica in campo agricolo negli Stati Uniti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84" y="1913124"/>
            <a:ext cx="5800725" cy="47529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8224" y="4104945"/>
            <a:ext cx="197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Spesa pubblica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2554942" y="4474277"/>
            <a:ext cx="1142999" cy="3263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9289143" y="2844800"/>
            <a:ext cx="146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Spesa privata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8824686" y="3029466"/>
            <a:ext cx="31931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90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170" y="1301181"/>
            <a:ext cx="7045779" cy="52211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93371" y="319314"/>
            <a:ext cx="943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… e in Europa (composizione percentuale)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8685" y="4064000"/>
            <a:ext cx="198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Settore privato (escluso no profit)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>
            <a:stCxn id="4" idx="3"/>
          </p:cNvCxnSpPr>
          <p:nvPr/>
        </p:nvCxnSpPr>
        <p:spPr>
          <a:xfrm>
            <a:off x="2177143" y="4387166"/>
            <a:ext cx="653143" cy="10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8679543" y="4710331"/>
            <a:ext cx="2960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Più di metà della spesa nel campo della ricerca scientifica in agricoltura è realizzata con finalità di profitto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2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" t="2592" r="361" b="3477"/>
          <a:stretch/>
        </p:blipFill>
        <p:spPr>
          <a:xfrm>
            <a:off x="1" y="15434"/>
            <a:ext cx="12192000" cy="68425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735960" y="1553243"/>
            <a:ext cx="10429795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Il ruolo della politica agricola comunitaria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361727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21976" y="2045803"/>
            <a:ext cx="10044953" cy="4524315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 smtClean="0"/>
              <a:t>Sostegno dei prezzi dei prodotti agricoli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Imposizione di quote alla produzione (latte, zucchero, incentivo espianto vigneti…)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Imposizione di dazi doganali (protezionismo)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 smtClean="0"/>
              <a:t>Effetti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 smtClean="0"/>
              <a:t>Forte aumento della produzione con formazione di grandi eccedenze produttive (distruzione di parte del prodotto per riequilibrare il mercato)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Non soddisfacente aumento del reddito degli agricoltori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Riduzione dell’occupazione e abbandono delle aree marginali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Notevole aumento dell’impatto ambientale del settore agricolo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21976" y="242048"/>
            <a:ext cx="9923930" cy="523220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LE DUE FASI PRINCIPALI DELLA POLITICA AGRICOLA COMUNITARIA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21976" y="928482"/>
            <a:ext cx="9923930" cy="954107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Prima fase </a:t>
            </a:r>
            <a:r>
              <a:rPr lang="it-IT" sz="2800" dirty="0"/>
              <a:t>dagli anni Sessanta all’inizio degli anni Novanta del Novecento</a:t>
            </a:r>
            <a:r>
              <a:rPr lang="it-IT" sz="2800" dirty="0" smtClean="0"/>
              <a:t>: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834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7165" y="2344697"/>
            <a:ext cx="1023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Peculiarità del settore agricolo rispetto alle altre attività economiche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47165" y="3168385"/>
            <a:ext cx="106366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mercato dei prodotti agricoli è perfettamente concorrenziale </a:t>
            </a:r>
          </a:p>
          <a:p>
            <a:endParaRPr lang="it-IT" sz="2000" dirty="0"/>
          </a:p>
          <a:p>
            <a:r>
              <a:rPr lang="it-IT" sz="2000" dirty="0" smtClean="0"/>
              <a:t>I settori che vendono fattori produttivi alle aziende agricole o che comperano e commercializzano i loro prodotti sono dominati da grandi imprese di tipo oligopolistico</a:t>
            </a:r>
          </a:p>
          <a:p>
            <a:endParaRPr lang="it-IT" sz="2000" dirty="0"/>
          </a:p>
          <a:p>
            <a:r>
              <a:rPr lang="it-IT" sz="2000" dirty="0" smtClean="0"/>
              <a:t>Prezzi elevati dei fattori produttivi e </a:t>
            </a:r>
            <a:r>
              <a:rPr lang="it-IT" sz="2000" dirty="0"/>
              <a:t>p</a:t>
            </a:r>
            <a:r>
              <a:rPr lang="it-IT" sz="2000" dirty="0" smtClean="0"/>
              <a:t>rezzi bassi dei prodotti </a:t>
            </a:r>
          </a:p>
          <a:p>
            <a:endParaRPr lang="it-IT" sz="2000" dirty="0"/>
          </a:p>
          <a:p>
            <a:r>
              <a:rPr lang="it-IT" sz="2400" b="1" dirty="0" smtClean="0">
                <a:solidFill>
                  <a:srgbClr val="FF0000"/>
                </a:solidFill>
              </a:rPr>
              <a:t>Bassa redditività dell’agricoltura che tende a ridursi progressivamente per effetto della concorrenza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47165" y="363071"/>
            <a:ext cx="10018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Perché il sostegno dei prezzi e il protezionismo non hanno fatto aumentare il reddito degli agricoltori e non hanno impedito l’abbandono delle aree marginali?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2458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33718" y="416859"/>
            <a:ext cx="1043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ciclo vizioso dell’agricoltura moderna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24288" y="1173386"/>
            <a:ext cx="233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Bassa redditività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605712" y="2043648"/>
            <a:ext cx="4801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Adozione di tecnologie che aumentano le rese e/o realizzazione di produzioni ad elevata redditività unitaria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955742" y="3187624"/>
            <a:ext cx="203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Aumento delle produzioni e dell’offerta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499848" y="3296238"/>
            <a:ext cx="2218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Aumento della domanda di fattori produttivi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499848" y="4628165"/>
            <a:ext cx="178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Aumento del prezzo dei fattori produttivi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955742" y="4628165"/>
            <a:ext cx="203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Riduzione del prezzo dei prodotti agricoli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09533" y="2060641"/>
            <a:ext cx="243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Ampliamento delle dimensiono aziendali (economie di scala)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136571" y="1655302"/>
            <a:ext cx="1582059" cy="388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930153" y="1655302"/>
            <a:ext cx="1731310" cy="388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394077" y="2932625"/>
            <a:ext cx="1193402" cy="3377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7816376" y="2925260"/>
            <a:ext cx="1270422" cy="3868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360000">
            <a:off x="5998618" y="4173158"/>
            <a:ext cx="47904" cy="455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rot="360000">
            <a:off x="9474790" y="4180416"/>
            <a:ext cx="47904" cy="455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/>
          <p:cNvCxnSpPr/>
          <p:nvPr/>
        </p:nvCxnSpPr>
        <p:spPr>
          <a:xfrm flipH="1">
            <a:off x="1480457" y="6212114"/>
            <a:ext cx="8018285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/>
          <p:cNvCxnSpPr/>
          <p:nvPr/>
        </p:nvCxnSpPr>
        <p:spPr>
          <a:xfrm flipV="1">
            <a:off x="1480457" y="1571735"/>
            <a:ext cx="0" cy="4640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1480457" y="1571735"/>
            <a:ext cx="30189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/>
        </p:nvCxnSpPr>
        <p:spPr>
          <a:xfrm rot="120000" flipH="1" flipV="1">
            <a:off x="5984368" y="5547595"/>
            <a:ext cx="19628" cy="679034"/>
          </a:xfrm>
          <a:prstGeom prst="line">
            <a:avLst/>
          </a:prstGeom>
          <a:ln w="28575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 rot="120000" flipH="1" flipV="1">
            <a:off x="9475048" y="5554853"/>
            <a:ext cx="19628" cy="679034"/>
          </a:xfrm>
          <a:prstGeom prst="line">
            <a:avLst/>
          </a:prstGeom>
          <a:ln w="28575">
            <a:solidFill>
              <a:srgbClr val="FF0000"/>
            </a:solidFill>
            <a:headEnd type="stealth"/>
            <a:tail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87505" y="1872343"/>
            <a:ext cx="10157865" cy="41652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 smtClean="0"/>
              <a:t>Maggiore attenzione alla qualità del prodotto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Sostegno diretto del reddito e non dei prezzi (</a:t>
            </a:r>
            <a:r>
              <a:rPr lang="it-IT" sz="2400" dirty="0" err="1" smtClean="0"/>
              <a:t>decoupling</a:t>
            </a:r>
            <a:r>
              <a:rPr lang="it-IT" sz="2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Sostegno all’innovazione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Apertura crescente al mercato internazionale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Eliminazione progressiva dei vincoli alla produzione (eliminazione quote latte, eliminazione diritto impianto vigneti, ecc.)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Crescente importanza delle politiche di sviluppo rurale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Crescente importanza delle politiche agro-ambientali (condizionalità e sovvenzioni alle aziende che producono servizi ambientali)</a:t>
            </a:r>
          </a:p>
          <a:p>
            <a:endParaRPr lang="it-IT" sz="2400" dirty="0" smtClean="0"/>
          </a:p>
          <a:p>
            <a:r>
              <a:rPr lang="it-IT" sz="2400" dirty="0" smtClean="0"/>
              <a:t>Effetti (?)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87506" y="551544"/>
            <a:ext cx="10157865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Seconda fase </a:t>
            </a:r>
            <a:r>
              <a:rPr lang="it-IT" sz="2800" dirty="0" smtClean="0"/>
              <a:t>della politica agricola comunitaria (dagli anni Novanta ad oggi)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0898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714" y="41218"/>
            <a:ext cx="9753069" cy="681678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37029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Cambiamenti nella spesa a sostegno dell’agricoltura dal 1980</a:t>
            </a:r>
            <a:endParaRPr lang="it-IT" sz="2800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3077029" y="1509486"/>
            <a:ext cx="3018971" cy="1596571"/>
          </a:xfrm>
          <a:prstGeom prst="straightConnector1">
            <a:avLst/>
          </a:prstGeom>
          <a:ln w="476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6734629" y="1349829"/>
            <a:ext cx="4197830" cy="465524"/>
          </a:xfrm>
          <a:prstGeom prst="straightConnector1">
            <a:avLst/>
          </a:prstGeom>
          <a:ln w="476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5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99247" y="255493"/>
            <a:ext cx="996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 cambiamenti dell’agricoltura veneta</a:t>
            </a:r>
            <a:endParaRPr lang="it-IT" sz="3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97541" y="1061786"/>
            <a:ext cx="922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L’occupazione</a:t>
            </a:r>
            <a:endParaRPr lang="it-IT" sz="2800" dirty="0"/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684626"/>
              </p:ext>
            </p:extLst>
          </p:nvPr>
        </p:nvGraphicFramePr>
        <p:xfrm>
          <a:off x="497540" y="1984194"/>
          <a:ext cx="5061431" cy="3429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565308"/>
              </p:ext>
            </p:extLst>
          </p:nvPr>
        </p:nvGraphicFramePr>
        <p:xfrm>
          <a:off x="6183086" y="1984193"/>
          <a:ext cx="5399314" cy="342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119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 sistemi agricoli  o agroecosistemi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027331"/>
            <a:ext cx="10515600" cy="212781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L'agrosistema o agroecosistema, in ecologia, è un ecosistema terrestre fortemente antropizzato, le cui dinamiche, pur svolgendosi fondamentalmente secondo le leggi dell'ecologia, sono artificialmente controllate e finalizzate alla produzione di biomassa ed energia da utilizzare per scopi economici (fonte: </a:t>
            </a:r>
            <a:r>
              <a:rPr lang="it-IT" dirty="0" err="1" smtClean="0"/>
              <a:t>wikipedia</a:t>
            </a:r>
            <a:r>
              <a:rPr lang="it-IT" dirty="0" smtClean="0"/>
              <a:t>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22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59924" y="344219"/>
            <a:ext cx="1023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valore aggiunto dell’agricoltura</a:t>
            </a:r>
            <a:endParaRPr lang="it-IT" sz="2800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205494"/>
              </p:ext>
            </p:extLst>
          </p:nvPr>
        </p:nvGraphicFramePr>
        <p:xfrm>
          <a:off x="484094" y="1264023"/>
          <a:ext cx="5109882" cy="355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517093"/>
              </p:ext>
            </p:extLst>
          </p:nvPr>
        </p:nvGraphicFramePr>
        <p:xfrm>
          <a:off x="6252882" y="1264023"/>
          <a:ext cx="5416084" cy="3550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484094" y="5210629"/>
            <a:ext cx="11184872" cy="94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contributi PAC (FEAGA e FEASR) nel 2015 erano pari a circa il 16% del Valore Aggiunto </a:t>
            </a:r>
          </a:p>
          <a:p>
            <a:r>
              <a:rPr lang="it-IT" dirty="0" smtClean="0"/>
              <a:t>FEAGA = sostegno diretto alla produzione =11%</a:t>
            </a:r>
          </a:p>
          <a:p>
            <a:r>
              <a:rPr lang="it-IT" dirty="0" smtClean="0"/>
              <a:t>FEASR = Sviluppo rurale, misure agroambientali, ecc. = 4%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004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650444"/>
              </p:ext>
            </p:extLst>
          </p:nvPr>
        </p:nvGraphicFramePr>
        <p:xfrm>
          <a:off x="537882" y="1398494"/>
          <a:ext cx="5127813" cy="3334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99247" y="457200"/>
            <a:ext cx="10340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Produttività del lavoro in agricoltura (Valore aggiunto per unità di lavoro a prezzi costanti 2010)</a:t>
            </a:r>
            <a:endParaRPr lang="it-IT" sz="2400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096749"/>
              </p:ext>
            </p:extLst>
          </p:nvPr>
        </p:nvGraphicFramePr>
        <p:xfrm>
          <a:off x="6266329" y="1398494"/>
          <a:ext cx="5106521" cy="326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746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472547"/>
              </p:ext>
            </p:extLst>
          </p:nvPr>
        </p:nvGraphicFramePr>
        <p:xfrm>
          <a:off x="1968926" y="1833905"/>
          <a:ext cx="7315200" cy="4775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22404" y="200910"/>
            <a:ext cx="10672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Industria agroalimentare</a:t>
            </a:r>
          </a:p>
          <a:p>
            <a:r>
              <a:rPr lang="it-IT" sz="2400" dirty="0"/>
              <a:t> </a:t>
            </a:r>
            <a:endParaRPr lang="it-IT" sz="2400" dirty="0" smtClean="0"/>
          </a:p>
          <a:p>
            <a:r>
              <a:rPr lang="it-IT" sz="2400" dirty="0" smtClean="0"/>
              <a:t>Incidenza </a:t>
            </a:r>
            <a:r>
              <a:rPr lang="it-IT" sz="2400" dirty="0"/>
              <a:t>percentuale del valore aggiunto dell'agricoltura e dell'industria agroalimentare sul PIL del Veneto. Fonte: </a:t>
            </a:r>
            <a:r>
              <a:rPr lang="it-IT" sz="2400" dirty="0" err="1"/>
              <a:t>elab</a:t>
            </a:r>
            <a:r>
              <a:rPr lang="it-IT" sz="2400" dirty="0"/>
              <a:t>. su dati ISTAT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2423885" y="2136148"/>
            <a:ext cx="14659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392945" y="2502440"/>
            <a:ext cx="595086" cy="3626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108760" y="2843526"/>
            <a:ext cx="1296787" cy="215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6618514" y="2119575"/>
            <a:ext cx="2425274" cy="6422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598056" y="3265714"/>
            <a:ext cx="129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Agricoltura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3628571" y="3672114"/>
            <a:ext cx="261257" cy="37737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584446" y="3309256"/>
            <a:ext cx="1944913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Agroalimentare</a:t>
            </a:r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8374744" y="3672114"/>
            <a:ext cx="1059542" cy="47897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 flipV="1">
            <a:off x="6037943" y="2002971"/>
            <a:ext cx="0" cy="4034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9456325" y="4502558"/>
            <a:ext cx="2201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Dopo il 2006 il VA dell’industria agroalimentare ha superato quello dell’agricoltura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9444050" y="2218771"/>
            <a:ext cx="221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Totale agricoltura e agroalimentare</a:t>
            </a:r>
            <a:endParaRPr lang="it-IT" dirty="0"/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8904515" y="2683771"/>
            <a:ext cx="529771" cy="7806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582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6712" y="358161"/>
            <a:ext cx="2796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fatturato dell’agricoltura veneta. Valori a prezzi costanti 2015.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su dati INEA.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420254"/>
              </p:ext>
            </p:extLst>
          </p:nvPr>
        </p:nvGraphicFramePr>
        <p:xfrm>
          <a:off x="3441767" y="26887"/>
          <a:ext cx="8284070" cy="6795236"/>
        </p:xfrm>
        <a:graphic>
          <a:graphicData uri="http://schemas.openxmlformats.org/drawingml/2006/table">
            <a:tbl>
              <a:tblPr/>
              <a:tblGrid>
                <a:gridCol w="3510511">
                  <a:extLst>
                    <a:ext uri="{9D8B030D-6E8A-4147-A177-3AD203B41FA5}">
                      <a16:colId xmlns:a16="http://schemas.microsoft.com/office/drawing/2014/main" val="3666516979"/>
                    </a:ext>
                  </a:extLst>
                </a:gridCol>
                <a:gridCol w="780115">
                  <a:extLst>
                    <a:ext uri="{9D8B030D-6E8A-4147-A177-3AD203B41FA5}">
                      <a16:colId xmlns:a16="http://schemas.microsoft.com/office/drawing/2014/main" val="3729308440"/>
                    </a:ext>
                  </a:extLst>
                </a:gridCol>
                <a:gridCol w="780115">
                  <a:extLst>
                    <a:ext uri="{9D8B030D-6E8A-4147-A177-3AD203B41FA5}">
                      <a16:colId xmlns:a16="http://schemas.microsoft.com/office/drawing/2014/main" val="1178591510"/>
                    </a:ext>
                  </a:extLst>
                </a:gridCol>
                <a:gridCol w="780115">
                  <a:extLst>
                    <a:ext uri="{9D8B030D-6E8A-4147-A177-3AD203B41FA5}">
                      <a16:colId xmlns:a16="http://schemas.microsoft.com/office/drawing/2014/main" val="74640934"/>
                    </a:ext>
                  </a:extLst>
                </a:gridCol>
                <a:gridCol w="780115">
                  <a:extLst>
                    <a:ext uri="{9D8B030D-6E8A-4147-A177-3AD203B41FA5}">
                      <a16:colId xmlns:a16="http://schemas.microsoft.com/office/drawing/2014/main" val="3930732208"/>
                    </a:ext>
                  </a:extLst>
                </a:gridCol>
                <a:gridCol w="780115">
                  <a:extLst>
                    <a:ext uri="{9D8B030D-6E8A-4147-A177-3AD203B41FA5}">
                      <a16:colId xmlns:a16="http://schemas.microsoft.com/office/drawing/2014/main" val="1616813319"/>
                    </a:ext>
                  </a:extLst>
                </a:gridCol>
                <a:gridCol w="872984">
                  <a:extLst>
                    <a:ext uri="{9D8B030D-6E8A-4147-A177-3AD203B41FA5}">
                      <a16:colId xmlns:a16="http://schemas.microsoft.com/office/drawing/2014/main" val="2235088381"/>
                    </a:ext>
                  </a:extLst>
                </a:gridCol>
              </a:tblGrid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061352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COLTIVAZIONI AGRICOLE</a:t>
                      </a: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140162"/>
                  </a:ext>
                </a:extLst>
              </a:tr>
              <a:tr h="209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Coltivazioni erbacee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1,885,585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1,701,366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2,078,322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1,743,729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1,469,207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1,283,440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076114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Cereali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534,588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625,222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786,946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577,132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555,712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486,659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025916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Legumi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secchi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5,749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1,873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1,823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125877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Patate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ortaggi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657,249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539,774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600,120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807,505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637,983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538,445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475373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Industriali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613,122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313,314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371,453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266,357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201,693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203,443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968075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Fiori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piante da vaso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62,290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134,574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100,049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89,663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71,946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53,070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456800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Coltivazioni foraggere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12,585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86,684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216,606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177,915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165,579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43,931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56756"/>
                  </a:ext>
                </a:extLst>
              </a:tr>
              <a:tr h="19183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Colture legnose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1,064,817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858,730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969,225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740,954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798,730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1,169,340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668034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Prodotti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vitivinicoli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682,488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490,292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606,603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395,112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513,535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896,819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294846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Prodotti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dell'olivicoltura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5,585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5,599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4,826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8,944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8825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Frutta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362,276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355,050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334,770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299,471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238,720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223,826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54901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Altre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legnose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17,340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24,034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22,268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40,771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41,649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39,751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586358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ALLEVAMENTI ZOOTECNICI</a:t>
                      </a: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973462"/>
                  </a:ext>
                </a:extLst>
              </a:tr>
              <a:tr h="21886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Prodotti zootecnici alimentari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2,707,025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2,448,258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2,349,025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1,959,509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2,032,709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2,145,241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27664"/>
                  </a:ext>
                </a:extLst>
              </a:tr>
              <a:tr h="22575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Carni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1,874,811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1,807,678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1,661,815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1,390,747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1,444,862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1,538,656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878445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Latte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640,447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537,318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501,439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424,334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406,793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407,839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550422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Uova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191,768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177,333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183,345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141,982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179,126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195,987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158323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Miele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2,172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2,448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2,760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948425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Prodotti zootecnici non alimentari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963180"/>
                  </a:ext>
                </a:extLst>
              </a:tr>
              <a:tr h="19376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47636"/>
                  </a:ext>
                </a:extLst>
              </a:tr>
              <a:tr h="25948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 attività agricole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5,657,427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5,008,354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5,396,572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4,444,192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4,300,645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4,598,022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62908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8801"/>
                  </a:ext>
                </a:extLst>
              </a:tr>
              <a:tr h="19153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attività di supporto all'agricoltura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285,796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529,661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610,742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651,647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308853"/>
                  </a:ext>
                </a:extLst>
              </a:tr>
              <a:tr h="16624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286110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Produzione di beni e servizi dell'agricoltura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5,657,427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5,008,354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5,682,368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4,973,853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5,077,231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5,293,912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52937"/>
                  </a:ext>
                </a:extLst>
              </a:tr>
              <a:tr h="19153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(+) Attività secondarie</a:t>
                      </a:r>
                      <a:r>
                        <a:rPr lang="it-IT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114,249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124,651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325,281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444040"/>
                  </a:ext>
                </a:extLst>
              </a:tr>
              <a:tr h="19153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(-) Attività secondarie</a:t>
                      </a:r>
                      <a:r>
                        <a:rPr lang="it-IT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143,954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94,541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81,437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026657"/>
                  </a:ext>
                </a:extLst>
              </a:tr>
              <a:tr h="32291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Produzione della branca agricoltura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5,657,427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5,008,354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5,682,368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4,944,148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5,107,341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5,537,756</a:t>
                      </a:r>
                    </a:p>
                  </a:txBody>
                  <a:tcPr marL="8384" marR="8384" marT="83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265508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76712" y="2070848"/>
            <a:ext cx="2595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Variazione % fatturato 1990-2015 = - 18,7%</a:t>
            </a:r>
          </a:p>
          <a:p>
            <a:r>
              <a:rPr lang="it-IT" dirty="0" smtClean="0"/>
              <a:t>1990 – 2010 = - 23,9%</a:t>
            </a:r>
          </a:p>
          <a:p>
            <a:r>
              <a:rPr lang="it-IT" dirty="0" smtClean="0"/>
              <a:t>2010-2015 = + 6,9%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76712" y="3657601"/>
            <a:ext cx="2815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Prodotti vitivinicoli</a:t>
            </a:r>
          </a:p>
          <a:p>
            <a:r>
              <a:rPr lang="it-IT" dirty="0" smtClean="0"/>
              <a:t>1990-2015 </a:t>
            </a:r>
            <a:r>
              <a:rPr lang="it-IT" dirty="0"/>
              <a:t>= </a:t>
            </a:r>
            <a:r>
              <a:rPr lang="it-IT" dirty="0" smtClean="0"/>
              <a:t>+31,4%</a:t>
            </a:r>
          </a:p>
          <a:p>
            <a:r>
              <a:rPr lang="it-IT" dirty="0" smtClean="0"/>
              <a:t>1990 </a:t>
            </a:r>
            <a:r>
              <a:rPr lang="it-IT" dirty="0"/>
              <a:t>– 2010 = - </a:t>
            </a:r>
            <a:r>
              <a:rPr lang="it-IT" dirty="0" smtClean="0"/>
              <a:t>24,7%</a:t>
            </a:r>
            <a:endParaRPr lang="it-IT" dirty="0"/>
          </a:p>
          <a:p>
            <a:r>
              <a:rPr lang="it-IT" dirty="0"/>
              <a:t>2010-2015 = + </a:t>
            </a:r>
            <a:r>
              <a:rPr lang="it-IT" dirty="0" smtClean="0"/>
              <a:t>74,6%</a:t>
            </a:r>
            <a:endParaRPr lang="it-IT" dirty="0"/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57928" y="5134929"/>
            <a:ext cx="2815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Allevamenti zootecnici</a:t>
            </a:r>
          </a:p>
          <a:p>
            <a:r>
              <a:rPr lang="it-IT" dirty="0" smtClean="0"/>
              <a:t>1990-2015 </a:t>
            </a:r>
            <a:r>
              <a:rPr lang="it-IT" dirty="0"/>
              <a:t>= </a:t>
            </a:r>
            <a:r>
              <a:rPr lang="it-IT" dirty="0" smtClean="0"/>
              <a:t>- 20,8%</a:t>
            </a:r>
          </a:p>
          <a:p>
            <a:r>
              <a:rPr lang="it-IT" dirty="0" smtClean="0"/>
              <a:t>1990 </a:t>
            </a:r>
            <a:r>
              <a:rPr lang="it-IT" dirty="0"/>
              <a:t>– 2010 = - </a:t>
            </a:r>
            <a:r>
              <a:rPr lang="it-IT" dirty="0" smtClean="0"/>
              <a:t>24,9%</a:t>
            </a:r>
            <a:endParaRPr lang="it-IT" dirty="0"/>
          </a:p>
          <a:p>
            <a:r>
              <a:rPr lang="it-IT" dirty="0"/>
              <a:t>2010-2015 = + </a:t>
            </a:r>
            <a:r>
              <a:rPr lang="it-IT" dirty="0" smtClean="0"/>
              <a:t>5,5%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746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05661"/>
              </p:ext>
            </p:extLst>
          </p:nvPr>
        </p:nvGraphicFramePr>
        <p:xfrm>
          <a:off x="4141695" y="120800"/>
          <a:ext cx="7348818" cy="6587490"/>
        </p:xfrm>
        <a:graphic>
          <a:graphicData uri="http://schemas.openxmlformats.org/drawingml/2006/table">
            <a:tbl>
              <a:tblPr/>
              <a:tblGrid>
                <a:gridCol w="4381532">
                  <a:extLst>
                    <a:ext uri="{9D8B030D-6E8A-4147-A177-3AD203B41FA5}">
                      <a16:colId xmlns:a16="http://schemas.microsoft.com/office/drawing/2014/main" val="2249921709"/>
                    </a:ext>
                  </a:extLst>
                </a:gridCol>
                <a:gridCol w="896707">
                  <a:extLst>
                    <a:ext uri="{9D8B030D-6E8A-4147-A177-3AD203B41FA5}">
                      <a16:colId xmlns:a16="http://schemas.microsoft.com/office/drawing/2014/main" val="2345508515"/>
                    </a:ext>
                  </a:extLst>
                </a:gridCol>
                <a:gridCol w="896707">
                  <a:extLst>
                    <a:ext uri="{9D8B030D-6E8A-4147-A177-3AD203B41FA5}">
                      <a16:colId xmlns:a16="http://schemas.microsoft.com/office/drawing/2014/main" val="144089242"/>
                    </a:ext>
                  </a:extLst>
                </a:gridCol>
                <a:gridCol w="1173872">
                  <a:extLst>
                    <a:ext uri="{9D8B030D-6E8A-4147-A177-3AD203B41FA5}">
                      <a16:colId xmlns:a16="http://schemas.microsoft.com/office/drawing/2014/main" val="953864679"/>
                    </a:ext>
                  </a:extLst>
                </a:gridCol>
              </a:tblGrid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Var.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037761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COLTIVAZIONI AGRICOLE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523272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Coltivazioni erbacee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540215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Cereali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997291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Legumi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secchi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41729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Patate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 ortaggi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805698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Industriali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-66.8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887674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Fiori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 piante da vaso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164165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Coltivazioni foraggere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73681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Colture</a:t>
                      </a:r>
                      <a:r>
                        <a:rPr lang="it-IT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legnose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48471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Prodotti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vitivinicoli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4983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Prodotti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dell'olivicoltura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79940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Frutta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-38.2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7762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Altre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legnose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07285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ALLEVAMENTI ZOOTECNICI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55238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Prodotti zootecnici alimentari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546534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Carni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91498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Latte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11.32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-36.3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39766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Uova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575699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Miele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662880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Prodotti zootecnici non alimentari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030313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667825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Attività </a:t>
                      </a: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agricole proprie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335705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392877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Attività di supporto all'agricoltura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75766"/>
                  </a:ext>
                </a:extLst>
              </a:tr>
              <a:tr h="229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Attività secondarie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01539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89965" y="322729"/>
            <a:ext cx="3227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Composizione </a:t>
            </a:r>
            <a:r>
              <a:rPr lang="it-IT" dirty="0" smtClean="0"/>
              <a:t>% del fatturato dell’agricoltura </a:t>
            </a:r>
            <a:r>
              <a:rPr lang="it-IT" dirty="0"/>
              <a:t>escluso attività di supporto e secondarie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89965" y="1653987"/>
            <a:ext cx="322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cambiamento più importante nella composizione del fatturato dell’agricoltura veneta è la forte crescita della vitivinicoltura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89965" y="3509683"/>
            <a:ext cx="3402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Attività di supporto all’agricoltura</a:t>
            </a:r>
          </a:p>
          <a:p>
            <a:r>
              <a:rPr lang="it-IT" dirty="0" smtClean="0"/>
              <a:t>- attività </a:t>
            </a:r>
            <a:r>
              <a:rPr lang="it-IT" dirty="0"/>
              <a:t>agricole per conto terzi: preparazione dei terreni, semina, trattamento del raccolto, disinfestazione anche tramite l’irrorazione aerea, potatura degli alberi da frutta e delle viti, trapianto del riso, scollettatura delle barbabietole, raccolta di prodotti agricoli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836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1328" y="228599"/>
            <a:ext cx="1101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Il settore agricolo nel Veneto ha caratteristiche molto diversificate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6" y="1048871"/>
            <a:ext cx="3657600" cy="51636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515" y="1048871"/>
            <a:ext cx="3524769" cy="50476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448" y="926497"/>
            <a:ext cx="3508753" cy="48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3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88" y="1667434"/>
            <a:ext cx="3361765" cy="46123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034" y="1559859"/>
            <a:ext cx="3267637" cy="45451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462" y="1492624"/>
            <a:ext cx="3231668" cy="46123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8358" y="336176"/>
            <a:ext cx="9654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Il comparto zootecnico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36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88" y="408246"/>
            <a:ext cx="3628572" cy="53646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9371" y="321077"/>
            <a:ext cx="4082250" cy="56340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97188" y="566056"/>
            <a:ext cx="227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La viticoltura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6475" y="5912425"/>
            <a:ext cx="3200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% vigneti DOCG e DOC su superficie coltivata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89371" y="6211669"/>
            <a:ext cx="3146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% vigneti per produzione di altri vini su superficie coltivata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5613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55" b="1604"/>
          <a:stretch/>
        </p:blipFill>
        <p:spPr>
          <a:xfrm>
            <a:off x="5634318" y="0"/>
            <a:ext cx="4719917" cy="66025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1329" y="457200"/>
            <a:ext cx="4208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giallo le aree a viticoltura specializzata ai primi del Novecento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8000" y="3309257"/>
            <a:ext cx="3933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distribuzione della viticoltura specializzata attuale rispecchia la situazione dei primi del Novecento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7675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7883" y="121643"/>
            <a:ext cx="10582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variazione della superficie agricola secondo i censimenti del 1970 e del 2010</a:t>
            </a:r>
            <a:endParaRPr lang="it-IT" sz="28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86636"/>
              </p:ext>
            </p:extLst>
          </p:nvPr>
        </p:nvGraphicFramePr>
        <p:xfrm>
          <a:off x="537883" y="1184454"/>
          <a:ext cx="8740589" cy="5067300"/>
        </p:xfrm>
        <a:graphic>
          <a:graphicData uri="http://schemas.openxmlformats.org/drawingml/2006/table">
            <a:tbl>
              <a:tblPr/>
              <a:tblGrid>
                <a:gridCol w="2369317">
                  <a:extLst>
                    <a:ext uri="{9D8B030D-6E8A-4147-A177-3AD203B41FA5}">
                      <a16:colId xmlns:a16="http://schemas.microsoft.com/office/drawing/2014/main" val="4042977621"/>
                    </a:ext>
                  </a:extLst>
                </a:gridCol>
                <a:gridCol w="1652549">
                  <a:extLst>
                    <a:ext uri="{9D8B030D-6E8A-4147-A177-3AD203B41FA5}">
                      <a16:colId xmlns:a16="http://schemas.microsoft.com/office/drawing/2014/main" val="1013870940"/>
                    </a:ext>
                  </a:extLst>
                </a:gridCol>
                <a:gridCol w="1732189">
                  <a:extLst>
                    <a:ext uri="{9D8B030D-6E8A-4147-A177-3AD203B41FA5}">
                      <a16:colId xmlns:a16="http://schemas.microsoft.com/office/drawing/2014/main" val="1359188103"/>
                    </a:ext>
                  </a:extLst>
                </a:gridCol>
                <a:gridCol w="1154793">
                  <a:extLst>
                    <a:ext uri="{9D8B030D-6E8A-4147-A177-3AD203B41FA5}">
                      <a16:colId xmlns:a16="http://schemas.microsoft.com/office/drawing/2014/main" val="3113894569"/>
                    </a:ext>
                  </a:extLst>
                </a:gridCol>
                <a:gridCol w="1831741">
                  <a:extLst>
                    <a:ext uri="{9D8B030D-6E8A-4147-A177-3AD203B41FA5}">
                      <a16:colId xmlns:a16="http://schemas.microsoft.com/office/drawing/2014/main" val="856780293"/>
                    </a:ext>
                  </a:extLst>
                </a:gridCol>
              </a:tblGrid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 Collina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317813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-20657.4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-12204.5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-14287.9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-47149.9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899269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-63601.3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-28013.0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-14014.0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-105628.3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3280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-147237.3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-147237.3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549697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-23519.8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-27666.8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-51186.6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682614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-24050.7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-24050.7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869786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-5670.2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-24780.0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-30450.2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520867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-9962.8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-9962.8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441542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-231496.0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-69407.4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-114762.2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-415665.7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206423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687427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Valori %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762880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 Collina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81186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514274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-70.9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79341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409296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661558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724216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-17.0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735005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876051"/>
                  </a:ext>
                </a:extLst>
              </a:tr>
              <a:tr h="23868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-58.3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335727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065930" y="6360459"/>
            <a:ext cx="158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Abbandono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17024" y="6400799"/>
            <a:ext cx="203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Urbanizzazione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520518" y="1385047"/>
            <a:ext cx="2097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In montagna le superfici abbandonate costituiscono il 43% del territorio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In pianura è stato urbanizzato l’11% del territorio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0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8905" y="336175"/>
            <a:ext cx="1093245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SISTEMI AGRICOLI TRADIZIONALI</a:t>
            </a:r>
            <a:endParaRPr lang="it-IT" sz="2800" b="1" dirty="0">
              <a:solidFill>
                <a:srgbClr val="FF0000"/>
              </a:solidFill>
            </a:endParaRPr>
          </a:p>
          <a:p>
            <a:endParaRPr lang="it-IT" sz="2800" dirty="0" smtClean="0"/>
          </a:p>
          <a:p>
            <a:r>
              <a:rPr lang="it-IT" sz="2800" dirty="0" smtClean="0"/>
              <a:t>Si caratterizzano per un ridotto input energetico esterno e per un limitato impiego di prodotti chimici di sintesi</a:t>
            </a:r>
          </a:p>
          <a:p>
            <a:endParaRPr lang="it-IT" sz="2800" dirty="0"/>
          </a:p>
          <a:p>
            <a:r>
              <a:rPr lang="it-IT" sz="2800" dirty="0" smtClean="0"/>
              <a:t>Sono sistemi produttivi misti che integrano la coltivazione di specie erbacee e arboree con l’allevamento</a:t>
            </a:r>
          </a:p>
          <a:p>
            <a:endParaRPr lang="it-IT" sz="2800" dirty="0"/>
          </a:p>
          <a:p>
            <a:r>
              <a:rPr lang="it-IT" sz="2800" dirty="0" smtClean="0"/>
              <a:t>Elementi salienti: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ricorso alle rotazioni colturali per migliorare la fertilità del suolo e controllare la diffusione di parassiti e infestanti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utilizzo di sostanza organica per la fertilizzazione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impiego di varietà locali fortemente adattate alle condizioni pedoclimatiche locali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0675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370405"/>
              </p:ext>
            </p:extLst>
          </p:nvPr>
        </p:nvGraphicFramePr>
        <p:xfrm>
          <a:off x="5782235" y="1936375"/>
          <a:ext cx="5903259" cy="2353236"/>
        </p:xfrm>
        <a:graphic>
          <a:graphicData uri="http://schemas.openxmlformats.org/drawingml/2006/table">
            <a:tbl>
              <a:tblPr/>
              <a:tblGrid>
                <a:gridCol w="2552064">
                  <a:extLst>
                    <a:ext uri="{9D8B030D-6E8A-4147-A177-3AD203B41FA5}">
                      <a16:colId xmlns:a16="http://schemas.microsoft.com/office/drawing/2014/main" val="3804864758"/>
                    </a:ext>
                  </a:extLst>
                </a:gridCol>
                <a:gridCol w="1856046">
                  <a:extLst>
                    <a:ext uri="{9D8B030D-6E8A-4147-A177-3AD203B41FA5}">
                      <a16:colId xmlns:a16="http://schemas.microsoft.com/office/drawing/2014/main" val="1373370141"/>
                    </a:ext>
                  </a:extLst>
                </a:gridCol>
                <a:gridCol w="1495149">
                  <a:extLst>
                    <a:ext uri="{9D8B030D-6E8A-4147-A177-3AD203B41FA5}">
                      <a16:colId xmlns:a16="http://schemas.microsoft.com/office/drawing/2014/main" val="3974451359"/>
                    </a:ext>
                  </a:extLst>
                </a:gridCol>
              </a:tblGrid>
              <a:tr h="58830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% urbanizzato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% bosco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585070"/>
                  </a:ext>
                </a:extLst>
              </a:tr>
              <a:tr h="58830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59.1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746457"/>
                  </a:ext>
                </a:extLst>
              </a:tr>
              <a:tr h="58830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31.0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130581"/>
                  </a:ext>
                </a:extLst>
              </a:tr>
              <a:tr h="58830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effectLst/>
                          <a:latin typeface="Arial" panose="020B0604020202020204" pitchFamily="34" charset="0"/>
                        </a:rPr>
                        <a:t>18.3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555730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250576" y="255494"/>
            <a:ext cx="9063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Boschi e are urbane nel Veneto nel 2006  secondo i dati </a:t>
            </a:r>
            <a:r>
              <a:rPr lang="it-IT" sz="2800" b="1" dirty="0" err="1" smtClean="0">
                <a:solidFill>
                  <a:srgbClr val="FF0000"/>
                </a:solidFill>
              </a:rPr>
              <a:t>Corine</a:t>
            </a:r>
            <a:r>
              <a:rPr lang="it-IT" sz="2800" b="1" dirty="0" smtClean="0">
                <a:solidFill>
                  <a:srgbClr val="FF0000"/>
                </a:solidFill>
              </a:rPr>
              <a:t> Land Cover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" b="632"/>
          <a:stretch/>
        </p:blipFill>
        <p:spPr bwMode="auto">
          <a:xfrm>
            <a:off x="179388" y="1344072"/>
            <a:ext cx="4782577" cy="54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36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17313"/>
              </p:ext>
            </p:extLst>
          </p:nvPr>
        </p:nvGraphicFramePr>
        <p:xfrm>
          <a:off x="870858" y="1756229"/>
          <a:ext cx="9884227" cy="3620258"/>
        </p:xfrm>
        <a:graphic>
          <a:graphicData uri="http://schemas.openxmlformats.org/drawingml/2006/table">
            <a:tbl>
              <a:tblPr/>
              <a:tblGrid>
                <a:gridCol w="4193761">
                  <a:extLst>
                    <a:ext uri="{9D8B030D-6E8A-4147-A177-3AD203B41FA5}">
                      <a16:colId xmlns:a16="http://schemas.microsoft.com/office/drawing/2014/main" val="3484098748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383314106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182183716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2945858773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2834380483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61427358"/>
                    </a:ext>
                  </a:extLst>
                </a:gridCol>
                <a:gridCol w="948411">
                  <a:extLst>
                    <a:ext uri="{9D8B030D-6E8A-4147-A177-3AD203B41FA5}">
                      <a16:colId xmlns:a16="http://schemas.microsoft.com/office/drawing/2014/main" val="646778687"/>
                    </a:ext>
                  </a:extLst>
                </a:gridCol>
              </a:tblGrid>
              <a:tr h="449089">
                <a:tc rowSpan="2"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Qualità di </a:t>
                      </a:r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coltura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1910</a:t>
                      </a:r>
                    </a:p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1929</a:t>
                      </a:r>
                    </a:p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Variazione</a:t>
                      </a:r>
                    </a:p>
                    <a:p>
                      <a:pPr algn="ctr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344490"/>
                  </a:ext>
                </a:extLst>
              </a:tr>
              <a:tr h="357704">
                <a:tc v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491392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Seminativi semplici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4226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3813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-413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-9.8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029132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Seminativi arborati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34798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36.5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40857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6059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+17.4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490085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Prati, prati-pascoli, pascoli permanenti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35427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30295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-5132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-14.5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402478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Colture legnose specializzate (vigneti e frutteti)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2592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+2.2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704514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Boschi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15432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12731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-2701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-17.5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090770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Incolti produttivi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4817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1894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+64.8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411042"/>
                  </a:ext>
                </a:extLst>
              </a:tr>
              <a:tr h="357704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95341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95105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055308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70858" y="478971"/>
            <a:ext cx="988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Uso del suolo nella collina trevigiana a inizio ‘900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13632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071601"/>
              </p:ext>
            </p:extLst>
          </p:nvPr>
        </p:nvGraphicFramePr>
        <p:xfrm>
          <a:off x="3787746" y="1190843"/>
          <a:ext cx="8100000" cy="2330157"/>
        </p:xfrm>
        <a:graphic>
          <a:graphicData uri="http://schemas.openxmlformats.org/drawingml/2006/table">
            <a:tbl>
              <a:tblPr/>
              <a:tblGrid>
                <a:gridCol w="1620000">
                  <a:extLst>
                    <a:ext uri="{9D8B030D-6E8A-4147-A177-3AD203B41FA5}">
                      <a16:colId xmlns:a16="http://schemas.microsoft.com/office/drawing/2014/main" val="322757357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3508721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31100671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2469189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055238697"/>
                    </a:ext>
                  </a:extLst>
                </a:gridCol>
              </a:tblGrid>
              <a:tr h="30178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227658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1032.6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15257.3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11843.4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28133.3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0874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1174.5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7507.3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4728.8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13410.5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53779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889.3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889.3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12993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9128.3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24521.8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33650.1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132465"/>
                  </a:ext>
                </a:extLst>
              </a:tr>
              <a:tr h="22528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16898.2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16898.2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586293"/>
                  </a:ext>
                </a:extLst>
              </a:tr>
              <a:tr h="215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3908.0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14784.5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18692.5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59647"/>
                  </a:ext>
                </a:extLst>
              </a:tr>
              <a:tr h="25482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4547.9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4547.9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3841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3096.4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35800.8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77324.6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116221.7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464328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16677" y="177268"/>
            <a:ext cx="10246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La viticoltura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6677" y="1413182"/>
            <a:ext cx="226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Superficie</a:t>
            </a:r>
            <a:r>
              <a:rPr lang="en-GB" sz="2000" dirty="0" smtClean="0"/>
              <a:t> </a:t>
            </a:r>
            <a:r>
              <a:rPr lang="en-GB" sz="2000" dirty="0" err="1" smtClean="0"/>
              <a:t>viticola</a:t>
            </a:r>
            <a:r>
              <a:rPr lang="en-GB" sz="2000" dirty="0" smtClean="0"/>
              <a:t> </a:t>
            </a:r>
            <a:r>
              <a:rPr lang="en-GB" sz="2000" dirty="0" err="1" smtClean="0"/>
              <a:t>nel</a:t>
            </a:r>
            <a:r>
              <a:rPr lang="en-GB" sz="2000" dirty="0" smtClean="0"/>
              <a:t> 1970 (</a:t>
            </a:r>
            <a:r>
              <a:rPr lang="en-GB" sz="2000" dirty="0" err="1" smtClean="0"/>
              <a:t>ettari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53011"/>
              </p:ext>
            </p:extLst>
          </p:nvPr>
        </p:nvGraphicFramePr>
        <p:xfrm>
          <a:off x="3841528" y="4036669"/>
          <a:ext cx="8100000" cy="2280285"/>
        </p:xfrm>
        <a:graphic>
          <a:graphicData uri="http://schemas.openxmlformats.org/drawingml/2006/table">
            <a:tbl>
              <a:tblPr/>
              <a:tblGrid>
                <a:gridCol w="1620000">
                  <a:extLst>
                    <a:ext uri="{9D8B030D-6E8A-4147-A177-3AD203B41FA5}">
                      <a16:colId xmlns:a16="http://schemas.microsoft.com/office/drawing/2014/main" val="322757357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3508721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31100671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2469189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055238697"/>
                    </a:ext>
                  </a:extLst>
                </a:gridCol>
              </a:tblGrid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227658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43.90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14.20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0874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16.29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7.73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53779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12993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20.95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20.52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132465"/>
                  </a:ext>
                </a:extLst>
              </a:tr>
              <a:tr h="22528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12.61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12.61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586293"/>
                  </a:ext>
                </a:extLst>
              </a:tr>
              <a:tr h="215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30.73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59647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3841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25.48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464328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701842" y="4141693"/>
            <a:ext cx="217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% </a:t>
            </a:r>
            <a:r>
              <a:rPr lang="en-GB" sz="2000" dirty="0" err="1" smtClean="0"/>
              <a:t>superficie</a:t>
            </a:r>
            <a:r>
              <a:rPr lang="en-GB" sz="2000" dirty="0" smtClean="0"/>
              <a:t> </a:t>
            </a:r>
            <a:r>
              <a:rPr lang="en-GB" sz="2000" dirty="0" err="1" smtClean="0"/>
              <a:t>agricola</a:t>
            </a:r>
            <a:r>
              <a:rPr lang="en-GB" sz="2000" dirty="0" smtClean="0"/>
              <a:t> </a:t>
            </a:r>
            <a:r>
              <a:rPr lang="en-GB" sz="2000" dirty="0" err="1" smtClean="0"/>
              <a:t>utilizzata</a:t>
            </a:r>
            <a:r>
              <a:rPr lang="en-GB" sz="2000" dirty="0" smtClean="0"/>
              <a:t> </a:t>
            </a:r>
            <a:r>
              <a:rPr lang="en-GB" sz="2000" dirty="0" err="1" smtClean="0"/>
              <a:t>occupata</a:t>
            </a:r>
            <a:r>
              <a:rPr lang="en-GB" sz="2000" dirty="0" smtClean="0"/>
              <a:t> da </a:t>
            </a:r>
            <a:r>
              <a:rPr lang="en-GB" sz="2000" dirty="0" err="1" smtClean="0"/>
              <a:t>vigneti</a:t>
            </a:r>
            <a:r>
              <a:rPr lang="en-GB" sz="2000" dirty="0" smtClean="0"/>
              <a:t> </a:t>
            </a:r>
            <a:r>
              <a:rPr lang="en-GB" sz="2000" dirty="0" err="1" smtClean="0"/>
              <a:t>nel</a:t>
            </a:r>
            <a:r>
              <a:rPr lang="en-GB" sz="2000" dirty="0" smtClean="0"/>
              <a:t> 1970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59616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28221" y="673594"/>
            <a:ext cx="1047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Variazione della superficie viticola dal 1970 al 2010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29948"/>
              </p:ext>
            </p:extLst>
          </p:nvPr>
        </p:nvGraphicFramePr>
        <p:xfrm>
          <a:off x="1690007" y="1611719"/>
          <a:ext cx="8100000" cy="2280285"/>
        </p:xfrm>
        <a:graphic>
          <a:graphicData uri="http://schemas.openxmlformats.org/drawingml/2006/table">
            <a:tbl>
              <a:tblPr/>
              <a:tblGrid>
                <a:gridCol w="1620000">
                  <a:extLst>
                    <a:ext uri="{9D8B030D-6E8A-4147-A177-3AD203B41FA5}">
                      <a16:colId xmlns:a16="http://schemas.microsoft.com/office/drawing/2014/main" val="322757357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3508721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31100671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2469189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055238697"/>
                    </a:ext>
                  </a:extLst>
                </a:gridCol>
              </a:tblGrid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227658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225.0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1517.5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-2063.0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-320.5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830874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-1075.6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-2926.1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-917.8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-4919.5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53779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-832.7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-832.7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712993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177.5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-5201.5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-5024.0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132465"/>
                  </a:ext>
                </a:extLst>
              </a:tr>
              <a:tr h="22528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-10266.8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-10266.8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586293"/>
                  </a:ext>
                </a:extLst>
              </a:tr>
              <a:tr h="215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-1145.1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-11645.4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-12790.5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359647"/>
                  </a:ext>
                </a:extLst>
              </a:tr>
              <a:tr h="11343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-4182.2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-4182.2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3841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-1683.3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-2376.2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-34276.8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-38350.0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464328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858319"/>
              </p:ext>
            </p:extLst>
          </p:nvPr>
        </p:nvGraphicFramePr>
        <p:xfrm>
          <a:off x="1690007" y="4402184"/>
          <a:ext cx="8100000" cy="2280285"/>
        </p:xfrm>
        <a:graphic>
          <a:graphicData uri="http://schemas.openxmlformats.org/drawingml/2006/table">
            <a:tbl>
              <a:tblPr/>
              <a:tblGrid>
                <a:gridCol w="1620000">
                  <a:extLst>
                    <a:ext uri="{9D8B030D-6E8A-4147-A177-3AD203B41FA5}">
                      <a16:colId xmlns:a16="http://schemas.microsoft.com/office/drawing/2014/main" val="17609079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9982817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65121136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62806620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093405164"/>
                    </a:ext>
                  </a:extLst>
                </a:gridCol>
              </a:tblGrid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763167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-17.4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5624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-91.6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-39.0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-19.4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-36.7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062536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-93.6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885622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-14.9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296266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-60.8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-60.8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037264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-29.3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-78.8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-68.4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318305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-92.0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-92.0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536238"/>
                  </a:ext>
                </a:extLst>
              </a:tr>
              <a:tr h="2235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-54.4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-6.6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-44.3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-33.0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217691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690007" y="1045332"/>
            <a:ext cx="240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Ettari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90007" y="4008073"/>
            <a:ext cx="279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Percentuale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7216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76193" y="474490"/>
            <a:ext cx="996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Evoluzione della viticoltura nel Veneto dal 1970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76193" y="1190186"/>
            <a:ext cx="104618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Dal 1970 al 1990 </a:t>
            </a:r>
          </a:p>
          <a:p>
            <a:r>
              <a:rPr lang="it-IT" sz="2400" dirty="0" smtClean="0"/>
              <a:t>- diminuisce ovunque</a:t>
            </a:r>
          </a:p>
          <a:p>
            <a:endParaRPr lang="it-IT" sz="2400" dirty="0"/>
          </a:p>
          <a:p>
            <a:r>
              <a:rPr lang="it-IT" sz="2400" b="1" dirty="0" smtClean="0">
                <a:solidFill>
                  <a:srgbClr val="FF0000"/>
                </a:solidFill>
              </a:rPr>
              <a:t>Dal 1990 al 2000 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aumenta nella collina veronese (+963 ha)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rimane stabile nella collina trevigiana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continua a ridursi altrove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b="1" dirty="0" smtClean="0">
                <a:solidFill>
                  <a:srgbClr val="FF0000"/>
                </a:solidFill>
              </a:rPr>
              <a:t>Dal 2000 al 2010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aumenta nella collina veronese (+1763 ha) e trevigiana (+1905 ha)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aumenta nella pianura veronese (+2004 ha), trevigiana (+633 ha) e vicentina (+916 ha)</a:t>
            </a:r>
          </a:p>
          <a:p>
            <a:pPr marL="285750" indent="-285750">
              <a:buFontTx/>
              <a:buChar char="-"/>
            </a:pPr>
            <a:r>
              <a:rPr lang="it-IT" sz="2400" dirty="0" smtClean="0"/>
              <a:t>continua a ridursi altrove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13236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0612" y="349624"/>
            <a:ext cx="1013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Superficie vitata nel Veneto nel 2010. Fonte: </a:t>
            </a:r>
            <a:r>
              <a:rPr lang="it-IT" sz="2400" dirty="0" err="1" smtClean="0"/>
              <a:t>elab</a:t>
            </a:r>
            <a:r>
              <a:rPr lang="it-IT" sz="2400" dirty="0" smtClean="0"/>
              <a:t>. su dati ISTAT</a:t>
            </a:r>
            <a:endParaRPr lang="it-IT" sz="24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03740"/>
              </p:ext>
            </p:extLst>
          </p:nvPr>
        </p:nvGraphicFramePr>
        <p:xfrm>
          <a:off x="1007035" y="1309361"/>
          <a:ext cx="7560000" cy="2281005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3189722556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071054458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98398588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4468604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529627385"/>
                    </a:ext>
                  </a:extLst>
                </a:gridCol>
              </a:tblGrid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Totale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322762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1257.59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16774.72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9780.45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27812.76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520409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98.86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4581.18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3810.99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8491.03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605830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56.64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56.64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621423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9305.79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19320.27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28626.06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424746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6631.34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6631.34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50085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2762.89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3139.07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5901.96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001925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365.67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365.67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336911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1413.09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33424.58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43047.79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77871.74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485391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07883"/>
              </p:ext>
            </p:extLst>
          </p:nvPr>
        </p:nvGraphicFramePr>
        <p:xfrm>
          <a:off x="1007034" y="4088436"/>
          <a:ext cx="7560000" cy="2280285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1452148667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99962188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59935294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54945494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933348095"/>
                    </a:ext>
                  </a:extLst>
                </a:gridCol>
              </a:tblGrid>
              <a:tr h="2479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Totale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757800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6.55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58.03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16.40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58738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15.61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7.69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302619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412312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29.57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469900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5.81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82895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28.52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992960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0.31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932114"/>
                  </a:ext>
                </a:extLst>
              </a:tr>
              <a:tr h="24796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33.63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9.72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52617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860612" y="875659"/>
            <a:ext cx="550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Superficie ha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07034" y="3719105"/>
            <a:ext cx="32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% Superficie Agricola Utilizzata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144000" y="4524186"/>
            <a:ext cx="2608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Oramai quasi un quarto delle superfici coltivate in provincia di Treviso sono investite a vigneto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8" name="Parentesi graffa aperta 7"/>
          <p:cNvSpPr/>
          <p:nvPr/>
        </p:nvSpPr>
        <p:spPr>
          <a:xfrm>
            <a:off x="8901953" y="4628413"/>
            <a:ext cx="147918" cy="142276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69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53476"/>
              </p:ext>
            </p:extLst>
          </p:nvPr>
        </p:nvGraphicFramePr>
        <p:xfrm>
          <a:off x="1048873" y="1131744"/>
          <a:ext cx="4628378" cy="2838450"/>
        </p:xfrm>
        <a:graphic>
          <a:graphicData uri="http://schemas.openxmlformats.org/drawingml/2006/table">
            <a:tbl>
              <a:tblPr/>
              <a:tblGrid>
                <a:gridCol w="1532962">
                  <a:extLst>
                    <a:ext uri="{9D8B030D-6E8A-4147-A177-3AD203B41FA5}">
                      <a16:colId xmlns:a16="http://schemas.microsoft.com/office/drawing/2014/main" val="2267906347"/>
                    </a:ext>
                  </a:extLst>
                </a:gridCol>
                <a:gridCol w="1613647">
                  <a:extLst>
                    <a:ext uri="{9D8B030D-6E8A-4147-A177-3AD203B41FA5}">
                      <a16:colId xmlns:a16="http://schemas.microsoft.com/office/drawing/2014/main" val="3128103958"/>
                    </a:ext>
                  </a:extLst>
                </a:gridCol>
                <a:gridCol w="1481769">
                  <a:extLst>
                    <a:ext uri="{9D8B030D-6E8A-4147-A177-3AD203B41FA5}">
                      <a16:colId xmlns:a16="http://schemas.microsoft.com/office/drawing/2014/main" val="3073959947"/>
                    </a:ext>
                  </a:extLst>
                </a:gridCol>
              </a:tblGrid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Variazione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180459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ettari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996589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051074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-1016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-12.8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408817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41.1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825366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7090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839399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1054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15.2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270280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-368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624819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-43.6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59137"/>
                  </a:ext>
                </a:extLst>
              </a:tr>
              <a:tr h="25456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Totale Veneto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8125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04229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45459" y="201707"/>
            <a:ext cx="11053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Variazione delle superfici vitate e delle produzioni nel Veneto dal 2010 al 2017. </a:t>
            </a:r>
            <a:r>
              <a:rPr lang="it-IT" sz="2400" dirty="0" err="1" smtClean="0"/>
              <a:t>Elab</a:t>
            </a:r>
            <a:r>
              <a:rPr lang="it-IT" sz="2400" dirty="0" smtClean="0"/>
              <a:t>. su dati ISTAT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90765" y="1438835"/>
            <a:ext cx="4908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Superficie </a:t>
            </a:r>
            <a:r>
              <a:rPr lang="it-IT" sz="2400" dirty="0" err="1" smtClean="0"/>
              <a:t>Glera</a:t>
            </a:r>
            <a:r>
              <a:rPr lang="it-IT" sz="2400" dirty="0" smtClean="0"/>
              <a:t> 2015 = 26.000 ha</a:t>
            </a:r>
          </a:p>
          <a:p>
            <a:r>
              <a:rPr lang="it-IT" sz="2400" dirty="0" smtClean="0"/>
              <a:t>33% dei vigneti del Veneto </a:t>
            </a:r>
          </a:p>
          <a:p>
            <a:endParaRPr lang="it-IT" sz="2400" dirty="0" smtClean="0"/>
          </a:p>
          <a:p>
            <a:r>
              <a:rPr lang="it-IT" sz="2400" dirty="0" smtClean="0"/>
              <a:t>+ 10.000 ha dal 2010</a:t>
            </a:r>
          </a:p>
          <a:p>
            <a:endParaRPr lang="it-IT" sz="2400" dirty="0"/>
          </a:p>
          <a:p>
            <a:r>
              <a:rPr lang="it-IT" sz="2400" dirty="0" smtClean="0"/>
              <a:t>Superficie Prosecco </a:t>
            </a:r>
            <a:r>
              <a:rPr lang="it-IT" sz="2400" dirty="0"/>
              <a:t>DOCG</a:t>
            </a:r>
            <a:r>
              <a:rPr lang="it-IT" sz="2400" dirty="0" smtClean="0"/>
              <a:t> = 7.195 ha</a:t>
            </a:r>
            <a:endParaRPr lang="it-IT" sz="24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28289"/>
              </p:ext>
            </p:extLst>
          </p:nvPr>
        </p:nvGraphicFramePr>
        <p:xfrm>
          <a:off x="963953" y="4702490"/>
          <a:ext cx="6535267" cy="1836408"/>
        </p:xfrm>
        <a:graphic>
          <a:graphicData uri="http://schemas.openxmlformats.org/drawingml/2006/table">
            <a:tbl>
              <a:tblPr/>
              <a:tblGrid>
                <a:gridCol w="1723752">
                  <a:extLst>
                    <a:ext uri="{9D8B030D-6E8A-4147-A177-3AD203B41FA5}">
                      <a16:colId xmlns:a16="http://schemas.microsoft.com/office/drawing/2014/main" val="3358379463"/>
                    </a:ext>
                  </a:extLst>
                </a:gridCol>
                <a:gridCol w="1513904">
                  <a:extLst>
                    <a:ext uri="{9D8B030D-6E8A-4147-A177-3AD203B41FA5}">
                      <a16:colId xmlns:a16="http://schemas.microsoft.com/office/drawing/2014/main" val="2939567721"/>
                    </a:ext>
                  </a:extLst>
                </a:gridCol>
                <a:gridCol w="1049240">
                  <a:extLst>
                    <a:ext uri="{9D8B030D-6E8A-4147-A177-3AD203B41FA5}">
                      <a16:colId xmlns:a16="http://schemas.microsoft.com/office/drawing/2014/main" val="4135226419"/>
                    </a:ext>
                  </a:extLst>
                </a:gridCol>
                <a:gridCol w="1222522">
                  <a:extLst>
                    <a:ext uri="{9D8B030D-6E8A-4147-A177-3AD203B41FA5}">
                      <a16:colId xmlns:a16="http://schemas.microsoft.com/office/drawing/2014/main" val="1756178391"/>
                    </a:ext>
                  </a:extLst>
                </a:gridCol>
                <a:gridCol w="1025849">
                  <a:extLst>
                    <a:ext uri="{9D8B030D-6E8A-4147-A177-3AD203B41FA5}">
                      <a16:colId xmlns:a16="http://schemas.microsoft.com/office/drawing/2014/main" val="3472698959"/>
                    </a:ext>
                  </a:extLst>
                </a:gridCol>
              </a:tblGrid>
              <a:tr h="30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anno 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anno 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515175"/>
                  </a:ext>
                </a:extLst>
              </a:tr>
              <a:tr h="30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hl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hl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370728"/>
                  </a:ext>
                </a:extLst>
              </a:tr>
              <a:tr h="3060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D.O.C. e D.O.C.G.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4213017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2281124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904387"/>
                  </a:ext>
                </a:extLst>
              </a:tr>
              <a:tr h="3060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I.G.T.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3487878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4268430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60.2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209965"/>
                  </a:ext>
                </a:extLst>
              </a:tr>
              <a:tr h="3060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Da tavola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476031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543559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090098"/>
                  </a:ext>
                </a:extLst>
              </a:tr>
              <a:tr h="3060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8176926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7093113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215948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963953" y="4296229"/>
            <a:ext cx="6535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Produzione di vino nel Veneto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215086" y="4757894"/>
            <a:ext cx="348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Variazione % produzione: + 15%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32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25"/>
          <a:stretch>
            <a:fillRect/>
          </a:stretch>
        </p:blipFill>
        <p:spPr bwMode="auto">
          <a:xfrm>
            <a:off x="654721" y="134557"/>
            <a:ext cx="4136487" cy="38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96427" y="4170348"/>
            <a:ext cx="327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delle aree di produzione del Prosecco D.O.C. e I.G.T. fino al 2009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369465" y="3790352"/>
            <a:ext cx="440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territoriale attuale delle aree di produzione del Prosecco D.O.C. e D.O.C.G.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016233"/>
              </p:ext>
            </p:extLst>
          </p:nvPr>
        </p:nvGraphicFramePr>
        <p:xfrm>
          <a:off x="6205525" y="4632013"/>
          <a:ext cx="4419037" cy="2131207"/>
        </p:xfrm>
        <a:graphic>
          <a:graphicData uri="http://schemas.openxmlformats.org/drawingml/2006/table">
            <a:tbl>
              <a:tblPr/>
              <a:tblGrid>
                <a:gridCol w="2173533">
                  <a:extLst>
                    <a:ext uri="{9D8B030D-6E8A-4147-A177-3AD203B41FA5}">
                      <a16:colId xmlns:a16="http://schemas.microsoft.com/office/drawing/2014/main" val="3765437574"/>
                    </a:ext>
                  </a:extLst>
                </a:gridCol>
                <a:gridCol w="762895">
                  <a:extLst>
                    <a:ext uri="{9D8B030D-6E8A-4147-A177-3AD203B41FA5}">
                      <a16:colId xmlns:a16="http://schemas.microsoft.com/office/drawing/2014/main" val="2225737707"/>
                    </a:ext>
                  </a:extLst>
                </a:gridCol>
                <a:gridCol w="791685">
                  <a:extLst>
                    <a:ext uri="{9D8B030D-6E8A-4147-A177-3AD203B41FA5}">
                      <a16:colId xmlns:a16="http://schemas.microsoft.com/office/drawing/2014/main" val="868748117"/>
                    </a:ext>
                  </a:extLst>
                </a:gridCol>
                <a:gridCol w="690924">
                  <a:extLst>
                    <a:ext uri="{9D8B030D-6E8A-4147-A177-3AD203B41FA5}">
                      <a16:colId xmlns:a16="http://schemas.microsoft.com/office/drawing/2014/main" val="4083274866"/>
                    </a:ext>
                  </a:extLst>
                </a:gridCol>
              </a:tblGrid>
              <a:tr h="53280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Tipologia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Resa q / 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Milioni di bottigile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Superficie ettari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20959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DOCG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Cartizze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86228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DOCG Rive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296559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DOCG Conegliano Valdobbiadene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19735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DOCG Asolo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96025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Totale Prosecco DOCG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650211"/>
                  </a:ext>
                </a:extLst>
              </a:tr>
              <a:tr h="26640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 Prosecco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50569"/>
                  </a:ext>
                </a:extLst>
              </a:tr>
            </a:tbl>
          </a:graphicData>
        </a:graphic>
      </p:graphicFrame>
      <p:pic>
        <p:nvPicPr>
          <p:cNvPr id="6" name="Picture 6" descr="Risultati immagini per area produzione prosecco doc doc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02" y="76912"/>
            <a:ext cx="4314284" cy="37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58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76980" y="272163"/>
            <a:ext cx="992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D.O.C.G. del Prosecco è composta da due sistemi paesaggistici nettamente differenziati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311" y="1147796"/>
            <a:ext cx="7321333" cy="501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6633" y="1978222"/>
            <a:ext cx="2543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Superficie territoriale D.O.C.G. Conegliano Valdobbiadene </a:t>
            </a:r>
          </a:p>
          <a:p>
            <a:r>
              <a:rPr lang="it-IT" dirty="0"/>
              <a:t>= 18.000 ha</a:t>
            </a:r>
          </a:p>
          <a:p>
            <a:endParaRPr lang="it-IT" dirty="0"/>
          </a:p>
          <a:p>
            <a:r>
              <a:rPr lang="it-IT" dirty="0"/>
              <a:t>Superficie vigneti </a:t>
            </a:r>
          </a:p>
          <a:p>
            <a:r>
              <a:rPr lang="it-IT" dirty="0"/>
              <a:t>= 7.500 ha</a:t>
            </a:r>
          </a:p>
        </p:txBody>
      </p:sp>
      <p:sp>
        <p:nvSpPr>
          <p:cNvPr id="5" name="Ovale 4"/>
          <p:cNvSpPr/>
          <p:nvPr/>
        </p:nvSpPr>
        <p:spPr>
          <a:xfrm rot="19812955">
            <a:off x="3625238" y="2330781"/>
            <a:ext cx="7141719" cy="132620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 rot="19493248">
            <a:off x="6960815" y="2939931"/>
            <a:ext cx="3379250" cy="30348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235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/>
        </p:blipFill>
        <p:spPr>
          <a:xfrm>
            <a:off x="1591235" y="1097125"/>
            <a:ext cx="9144001" cy="57608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91235" y="173795"/>
            <a:ext cx="858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Area posta a sud</a:t>
            </a:r>
          </a:p>
          <a:p>
            <a:r>
              <a:rPr lang="it-IT" dirty="0"/>
              <a:t>Superficie territoriale </a:t>
            </a:r>
            <a:r>
              <a:rPr lang="it-IT" dirty="0">
                <a:sym typeface="Symbol" panose="05050102010706020507" pitchFamily="18" charset="2"/>
              </a:rPr>
              <a:t> </a:t>
            </a:r>
            <a:r>
              <a:rPr lang="it-IT" dirty="0"/>
              <a:t> 8.000 </a:t>
            </a:r>
          </a:p>
          <a:p>
            <a:r>
              <a:rPr lang="it-IT" dirty="0"/>
              <a:t>vigneti </a:t>
            </a:r>
            <a:r>
              <a:rPr lang="it-IT" dirty="0">
                <a:sym typeface="Symbol" panose="05050102010706020507" pitchFamily="18" charset="2"/>
              </a:rPr>
              <a:t></a:t>
            </a:r>
            <a:r>
              <a:rPr lang="it-IT" dirty="0"/>
              <a:t>  4.400 ha</a:t>
            </a:r>
          </a:p>
        </p:txBody>
      </p:sp>
    </p:spTree>
    <p:extLst>
      <p:ext uri="{BB962C8B-B14F-4D97-AF65-F5344CB8AC3E}">
        <p14:creationId xmlns:p14="http://schemas.microsoft.com/office/powerpoint/2010/main" val="241821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7165" y="3321527"/>
            <a:ext cx="1012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Elementi di debolezza dei sistemi agricoli tradizionali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47165" y="3978251"/>
            <a:ext cx="10327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Bassa produttività del suolo (ridotta produzione di biomassa per unità di superficie)</a:t>
            </a:r>
          </a:p>
          <a:p>
            <a:endParaRPr lang="it-IT" sz="2400" dirty="0"/>
          </a:p>
          <a:p>
            <a:r>
              <a:rPr lang="it-IT" sz="2400" dirty="0" smtClean="0"/>
              <a:t>Elevato impiego di lavoro per unità di superficie e unità di prodotto</a:t>
            </a:r>
          </a:p>
          <a:p>
            <a:endParaRPr lang="it-IT" sz="2400" dirty="0"/>
          </a:p>
          <a:p>
            <a:r>
              <a:rPr lang="it-IT" sz="2400" dirty="0" smtClean="0"/>
              <a:t>Bassa redditività del lavoro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47165" y="382261"/>
            <a:ext cx="1012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B050"/>
                </a:solidFill>
              </a:rPr>
              <a:t>Elementi di forza dei sistemi agricoli tradizionali</a:t>
            </a:r>
            <a:endParaRPr lang="it-IT" sz="2800" b="1" dirty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47166" y="1162189"/>
            <a:ext cx="9762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Ridotto impatto ambientale e maggiore biodiversità</a:t>
            </a:r>
          </a:p>
          <a:p>
            <a:endParaRPr lang="it-IT" sz="2400" dirty="0"/>
          </a:p>
          <a:p>
            <a:r>
              <a:rPr lang="it-IT" sz="2400" dirty="0" smtClean="0"/>
              <a:t>Conservazione dei paesaggi storici e del patrimonio culturale</a:t>
            </a:r>
          </a:p>
          <a:p>
            <a:endParaRPr lang="it-IT" sz="2400" dirty="0"/>
          </a:p>
          <a:p>
            <a:r>
              <a:rPr lang="it-IT" sz="2400" dirty="0" smtClean="0"/>
              <a:t>Migliore conservazione del suolo e delle sue funzioni</a:t>
            </a:r>
          </a:p>
        </p:txBody>
      </p:sp>
    </p:spTree>
    <p:extLst>
      <p:ext uri="{BB962C8B-B14F-4D97-AF65-F5344CB8AC3E}">
        <p14:creationId xmlns:p14="http://schemas.microsoft.com/office/powerpoint/2010/main" val="193570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8716"/>
            <a:ext cx="9144000" cy="540468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24000" y="21538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Area posta a nord</a:t>
            </a:r>
          </a:p>
          <a:p>
            <a:r>
              <a:rPr lang="it-IT" dirty="0"/>
              <a:t>Superficie territoriale </a:t>
            </a:r>
            <a:r>
              <a:rPr lang="it-IT" dirty="0">
                <a:sym typeface="Symbol" panose="05050102010706020507" pitchFamily="18" charset="2"/>
              </a:rPr>
              <a:t> </a:t>
            </a:r>
            <a:r>
              <a:rPr lang="it-IT" dirty="0"/>
              <a:t> 10.000 </a:t>
            </a:r>
          </a:p>
          <a:p>
            <a:r>
              <a:rPr lang="it-IT" dirty="0"/>
              <a:t>vigneti </a:t>
            </a:r>
            <a:r>
              <a:rPr lang="it-IT" dirty="0">
                <a:sym typeface="Symbol" panose="05050102010706020507" pitchFamily="18" charset="2"/>
              </a:rPr>
              <a:t></a:t>
            </a:r>
            <a:r>
              <a:rPr lang="it-IT" dirty="0"/>
              <a:t>  3.000 ha</a:t>
            </a:r>
          </a:p>
        </p:txBody>
      </p:sp>
    </p:spTree>
    <p:extLst>
      <p:ext uri="{BB962C8B-B14F-4D97-AF65-F5344CB8AC3E}">
        <p14:creationId xmlns:p14="http://schemas.microsoft.com/office/powerpoint/2010/main" val="1779547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19656" y="452927"/>
            <a:ext cx="7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Cambiamenti dell’uso del suolo nella parte a nord della D.O.C.G.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21953"/>
              </p:ext>
            </p:extLst>
          </p:nvPr>
        </p:nvGraphicFramePr>
        <p:xfrm>
          <a:off x="943429" y="1582062"/>
          <a:ext cx="10247084" cy="3889820"/>
        </p:xfrm>
        <a:graphic>
          <a:graphicData uri="http://schemas.openxmlformats.org/drawingml/2006/table">
            <a:tbl>
              <a:tblPr/>
              <a:tblGrid>
                <a:gridCol w="331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5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9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620">
                <a:tc rowSpan="2"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Uso</a:t>
                      </a: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del suolo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1960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2007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Variazione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620">
                <a:tc vMerge="1"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prati e pascoli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-922,3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seminativi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seminativi con vite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2310,7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-2310,7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boschi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5633,4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1" i="0" u="none" strike="noStrike" dirty="0" smtClean="0">
                          <a:solidFill>
                            <a:srgbClr val="53682A"/>
                          </a:solidFill>
                          <a:effectLst/>
                          <a:latin typeface="+mj-lt"/>
                        </a:rPr>
                        <a:t>+1192,8</a:t>
                      </a:r>
                      <a:endParaRPr lang="it-IT" sz="1800" b="1" i="0" u="none" strike="noStrike" dirty="0">
                        <a:solidFill>
                          <a:srgbClr val="53682A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vigneti ciglionati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1136,4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-261,2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vigneti a rittochino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1724,2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1" i="0" u="none" strike="noStrike" dirty="0" smtClean="0">
                          <a:solidFill>
                            <a:srgbClr val="53682A"/>
                          </a:solidFill>
                          <a:effectLst/>
                          <a:latin typeface="+mj-lt"/>
                        </a:rPr>
                        <a:t>+1724,2</a:t>
                      </a:r>
                      <a:endParaRPr lang="it-IT" sz="1800" b="1" i="0" u="none" strike="noStrike" dirty="0">
                        <a:solidFill>
                          <a:srgbClr val="53682A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idrografia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aree urbanizzate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+608,0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10950,4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79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14400" y="376518"/>
            <a:ext cx="1023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L’allevamento bovino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83270"/>
              </p:ext>
            </p:extLst>
          </p:nvPr>
        </p:nvGraphicFramePr>
        <p:xfrm>
          <a:off x="914397" y="4054989"/>
          <a:ext cx="6279777" cy="1990165"/>
        </p:xfrm>
        <a:graphic>
          <a:graphicData uri="http://schemas.openxmlformats.org/drawingml/2006/table">
            <a:tbl>
              <a:tblPr/>
              <a:tblGrid>
                <a:gridCol w="1470387">
                  <a:extLst>
                    <a:ext uri="{9D8B030D-6E8A-4147-A177-3AD203B41FA5}">
                      <a16:colId xmlns:a16="http://schemas.microsoft.com/office/drawing/2014/main" val="565342133"/>
                    </a:ext>
                  </a:extLst>
                </a:gridCol>
                <a:gridCol w="1470387">
                  <a:extLst>
                    <a:ext uri="{9D8B030D-6E8A-4147-A177-3AD203B41FA5}">
                      <a16:colId xmlns:a16="http://schemas.microsoft.com/office/drawing/2014/main" val="3220425244"/>
                    </a:ext>
                  </a:extLst>
                </a:gridCol>
                <a:gridCol w="1470387">
                  <a:extLst>
                    <a:ext uri="{9D8B030D-6E8A-4147-A177-3AD203B41FA5}">
                      <a16:colId xmlns:a16="http://schemas.microsoft.com/office/drawing/2014/main" val="2783318315"/>
                    </a:ext>
                  </a:extLst>
                </a:gridCol>
                <a:gridCol w="1868616">
                  <a:extLst>
                    <a:ext uri="{9D8B030D-6E8A-4147-A177-3AD203B41FA5}">
                      <a16:colId xmlns:a16="http://schemas.microsoft.com/office/drawing/2014/main" val="1417112686"/>
                    </a:ext>
                  </a:extLst>
                </a:gridCol>
              </a:tblGrid>
              <a:tr h="3980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err="1">
                          <a:effectLst/>
                          <a:latin typeface="Arial" panose="020B0604020202020204" pitchFamily="34" charset="0"/>
                        </a:rPr>
                        <a:t>var</a:t>
                      </a:r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.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629679"/>
                  </a:ext>
                </a:extLst>
              </a:tr>
              <a:tr h="3980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28.6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10.9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835748"/>
                  </a:ext>
                </a:extLst>
              </a:tr>
              <a:tr h="3980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15.0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38.8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157.9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38433"/>
                  </a:ext>
                </a:extLst>
              </a:tr>
              <a:tr h="3980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61.8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230.7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193735"/>
                  </a:ext>
                </a:extLst>
              </a:tr>
              <a:tr h="398033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170.0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015653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914397" y="3488080"/>
            <a:ext cx="6602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Capi per stalla</a:t>
            </a:r>
            <a:endParaRPr lang="it-IT" sz="20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985881"/>
              </p:ext>
            </p:extLst>
          </p:nvPr>
        </p:nvGraphicFramePr>
        <p:xfrm>
          <a:off x="914397" y="1204624"/>
          <a:ext cx="9533967" cy="1855142"/>
        </p:xfrm>
        <a:graphic>
          <a:graphicData uri="http://schemas.openxmlformats.org/drawingml/2006/table">
            <a:tbl>
              <a:tblPr/>
              <a:tblGrid>
                <a:gridCol w="1210238">
                  <a:extLst>
                    <a:ext uri="{9D8B030D-6E8A-4147-A177-3AD203B41FA5}">
                      <a16:colId xmlns:a16="http://schemas.microsoft.com/office/drawing/2014/main" val="700307234"/>
                    </a:ext>
                  </a:extLst>
                </a:gridCol>
                <a:gridCol w="995083">
                  <a:extLst>
                    <a:ext uri="{9D8B030D-6E8A-4147-A177-3AD203B41FA5}">
                      <a16:colId xmlns:a16="http://schemas.microsoft.com/office/drawing/2014/main" val="3166193893"/>
                    </a:ext>
                  </a:extLst>
                </a:gridCol>
                <a:gridCol w="879828">
                  <a:extLst>
                    <a:ext uri="{9D8B030D-6E8A-4147-A177-3AD203B41FA5}">
                      <a16:colId xmlns:a16="http://schemas.microsoft.com/office/drawing/2014/main" val="993597336"/>
                    </a:ext>
                  </a:extLst>
                </a:gridCol>
                <a:gridCol w="1306903">
                  <a:extLst>
                    <a:ext uri="{9D8B030D-6E8A-4147-A177-3AD203B41FA5}">
                      <a16:colId xmlns:a16="http://schemas.microsoft.com/office/drawing/2014/main" val="613662987"/>
                    </a:ext>
                  </a:extLst>
                </a:gridCol>
                <a:gridCol w="1028383">
                  <a:extLst>
                    <a:ext uri="{9D8B030D-6E8A-4147-A177-3AD203B41FA5}">
                      <a16:colId xmlns:a16="http://schemas.microsoft.com/office/drawing/2014/main" val="1091720196"/>
                    </a:ext>
                  </a:extLst>
                </a:gridCol>
                <a:gridCol w="1028383">
                  <a:extLst>
                    <a:ext uri="{9D8B030D-6E8A-4147-A177-3AD203B41FA5}">
                      <a16:colId xmlns:a16="http://schemas.microsoft.com/office/drawing/2014/main" val="2686340489"/>
                    </a:ext>
                  </a:extLst>
                </a:gridCol>
                <a:gridCol w="1028383">
                  <a:extLst>
                    <a:ext uri="{9D8B030D-6E8A-4147-A177-3AD203B41FA5}">
                      <a16:colId xmlns:a16="http://schemas.microsoft.com/office/drawing/2014/main" val="652200248"/>
                    </a:ext>
                  </a:extLst>
                </a:gridCol>
                <a:gridCol w="1028383">
                  <a:extLst>
                    <a:ext uri="{9D8B030D-6E8A-4147-A177-3AD203B41FA5}">
                      <a16:colId xmlns:a16="http://schemas.microsoft.com/office/drawing/2014/main" val="3825418253"/>
                    </a:ext>
                  </a:extLst>
                </a:gridCol>
                <a:gridCol w="1028383">
                  <a:extLst>
                    <a:ext uri="{9D8B030D-6E8A-4147-A177-3AD203B41FA5}">
                      <a16:colId xmlns:a16="http://schemas.microsoft.com/office/drawing/2014/main" val="227968933"/>
                    </a:ext>
                  </a:extLst>
                </a:gridCol>
              </a:tblGrid>
              <a:tr h="4359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Numero </a:t>
                      </a:r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stalle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Capi </a:t>
                      </a:r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bovini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% capi </a:t>
                      </a:r>
                      <a:r>
                        <a:rPr lang="it-IT" sz="1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allevati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3746"/>
                  </a:ext>
                </a:extLst>
              </a:tr>
              <a:tr h="2836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var.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var.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284233"/>
                  </a:ext>
                </a:extLst>
              </a:tr>
              <a:tr h="2836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Montagna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12498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1810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-85.5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356981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57334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-83.9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25.67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8.37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644660"/>
                  </a:ext>
                </a:extLst>
              </a:tr>
              <a:tr h="2836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Collina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14681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2489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-83.0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220866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96574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-56.3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15.88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14.09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228403"/>
                  </a:ext>
                </a:extLst>
              </a:tr>
              <a:tr h="2836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Pianura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43488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8597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-80.2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812853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531388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-34.6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58.45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77.54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628215"/>
                  </a:ext>
                </a:extLst>
              </a:tr>
              <a:tr h="2836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70667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12896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-81.8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1390700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685296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-50.7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effectLst/>
                          <a:latin typeface="Arial" panose="020B06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effectLst/>
                          <a:latin typeface="Arial" panose="020B06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489866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718612" y="4219075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L’allevamento bovino si è spostato in pianura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79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0611" y="357462"/>
            <a:ext cx="1026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L’effetto del progresso tecnologico sulle rese produttive: mais e frumento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559010"/>
              </p:ext>
            </p:extLst>
          </p:nvPr>
        </p:nvGraphicFramePr>
        <p:xfrm>
          <a:off x="1484727" y="887043"/>
          <a:ext cx="8189258" cy="441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60611" y="5433510"/>
            <a:ext cx="105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Le rese per ettaro sono praticamente raddoppiate, ma dal 2000 sono sostanzialmente stabili: il sentiero tecnologico basato sull’intensificazione produttiva ha smesso di dare effetti positivi…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89943" y="2307771"/>
            <a:ext cx="104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4866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9588" y="510988"/>
            <a:ext cx="1039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L’impiego di fertilizzanti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078878"/>
              </p:ext>
            </p:extLst>
          </p:nvPr>
        </p:nvGraphicFramePr>
        <p:xfrm>
          <a:off x="1385046" y="1411941"/>
          <a:ext cx="8189259" cy="4383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4598894" y="2501154"/>
            <a:ext cx="103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Azoto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2755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12694" y="457199"/>
            <a:ext cx="1047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L’utilizzo di diserbanti, insetticidi e anticrittogamici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12694" y="1331259"/>
            <a:ext cx="992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 pesticidi sono suddivisi in tre grandi categorie in base alla loro tossicità</a:t>
            </a:r>
          </a:p>
          <a:p>
            <a:pPr marL="285750" indent="-285750">
              <a:buFontTx/>
              <a:buChar char="-"/>
            </a:pPr>
            <a:r>
              <a:rPr lang="it-IT" sz="2000" dirty="0" smtClean="0"/>
              <a:t>Molto tossici/tossici</a:t>
            </a:r>
          </a:p>
          <a:p>
            <a:pPr marL="285750" indent="-285750">
              <a:buFontTx/>
              <a:buChar char="-"/>
            </a:pPr>
            <a:r>
              <a:rPr lang="it-IT" sz="2000" dirty="0" smtClean="0"/>
              <a:t>Nocivi</a:t>
            </a:r>
          </a:p>
          <a:p>
            <a:pPr marL="285750" indent="-285750">
              <a:buFontTx/>
              <a:buChar char="-"/>
            </a:pPr>
            <a:r>
              <a:rPr lang="it-IT" sz="2000" dirty="0" smtClean="0"/>
              <a:t>Non classificabili</a:t>
            </a:r>
            <a:endParaRPr lang="it-IT" sz="2000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468437"/>
              </p:ext>
            </p:extLst>
          </p:nvPr>
        </p:nvGraphicFramePr>
        <p:xfrm>
          <a:off x="3899647" y="2084295"/>
          <a:ext cx="7570693" cy="435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712694" y="3347590"/>
            <a:ext cx="262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Riduzione impiego prodotti molto tossico bilanciato dall’aumento dei prodotti nocivi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724571" y="5065486"/>
            <a:ext cx="158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Molto tossici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724571" y="4136571"/>
            <a:ext cx="114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Nocivi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056914" y="2945581"/>
            <a:ext cx="9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otale</a:t>
            </a:r>
            <a:endParaRPr lang="it-IT" dirty="0"/>
          </a:p>
        </p:txBody>
      </p:sp>
      <p:cxnSp>
        <p:nvCxnSpPr>
          <p:cNvPr id="10" name="Connettore diritto 9"/>
          <p:cNvCxnSpPr/>
          <p:nvPr/>
        </p:nvCxnSpPr>
        <p:spPr>
          <a:xfrm flipH="1">
            <a:off x="6778171" y="2801257"/>
            <a:ext cx="14515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37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95507"/>
              </p:ext>
            </p:extLst>
          </p:nvPr>
        </p:nvGraphicFramePr>
        <p:xfrm>
          <a:off x="685798" y="1799444"/>
          <a:ext cx="10919013" cy="3272114"/>
        </p:xfrm>
        <a:graphic>
          <a:graphicData uri="http://schemas.openxmlformats.org/drawingml/2006/table">
            <a:tbl>
              <a:tblPr/>
              <a:tblGrid>
                <a:gridCol w="1114768">
                  <a:extLst>
                    <a:ext uri="{9D8B030D-6E8A-4147-A177-3AD203B41FA5}">
                      <a16:colId xmlns:a16="http://schemas.microsoft.com/office/drawing/2014/main" val="1734861690"/>
                    </a:ext>
                  </a:extLst>
                </a:gridCol>
                <a:gridCol w="1715028">
                  <a:extLst>
                    <a:ext uri="{9D8B030D-6E8A-4147-A177-3AD203B41FA5}">
                      <a16:colId xmlns:a16="http://schemas.microsoft.com/office/drawing/2014/main" val="3791676869"/>
                    </a:ext>
                  </a:extLst>
                </a:gridCol>
                <a:gridCol w="2082534">
                  <a:extLst>
                    <a:ext uri="{9D8B030D-6E8A-4147-A177-3AD203B41FA5}">
                      <a16:colId xmlns:a16="http://schemas.microsoft.com/office/drawing/2014/main" val="3017934176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3581894320"/>
                    </a:ext>
                  </a:extLst>
                </a:gridCol>
                <a:gridCol w="1780363">
                  <a:extLst>
                    <a:ext uri="{9D8B030D-6E8A-4147-A177-3AD203B41FA5}">
                      <a16:colId xmlns:a16="http://schemas.microsoft.com/office/drawing/2014/main" val="3779850236"/>
                    </a:ext>
                  </a:extLst>
                </a:gridCol>
                <a:gridCol w="1149830">
                  <a:extLst>
                    <a:ext uri="{9D8B030D-6E8A-4147-A177-3AD203B41FA5}">
                      <a16:colId xmlns:a16="http://schemas.microsoft.com/office/drawing/2014/main" val="2969709271"/>
                    </a:ext>
                  </a:extLst>
                </a:gridCol>
                <a:gridCol w="1532964">
                  <a:extLst>
                    <a:ext uri="{9D8B030D-6E8A-4147-A177-3AD203B41FA5}">
                      <a16:colId xmlns:a16="http://schemas.microsoft.com/office/drawing/2014/main" val="4028598752"/>
                    </a:ext>
                  </a:extLst>
                </a:gridCol>
              </a:tblGrid>
              <a:tr h="49597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Kg</a:t>
                      </a:r>
                      <a:r>
                        <a:rPr lang="it-IT" sz="16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totali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kg  </a:t>
                      </a:r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per ha di </a:t>
                      </a:r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superficie</a:t>
                      </a:r>
                      <a:r>
                        <a:rPr lang="it-IT" sz="1600" b="0" i="0" u="none" strike="noStrike" baseline="0" dirty="0" smtClean="0">
                          <a:effectLst/>
                          <a:latin typeface="Arial" panose="020B0604020202020204" pitchFamily="34" charset="0"/>
                        </a:rPr>
                        <a:t> agricola utilizzata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985474"/>
                  </a:ext>
                </a:extLst>
              </a:tr>
              <a:tr h="49597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molto tossici e tossici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nocivi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non classificabili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molto tossici e tossici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nocivi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non classificabili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63964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Verona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484,276.5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2,493,305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5,857,065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14.70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34.54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60397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Vicenza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86,179.3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433,843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1,366,643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4.59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14.45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512580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Belluno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1,624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24,717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149908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Treviso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53,366.8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720,998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2,864,451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5.85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23.25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628689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Venezia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36,308.4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390,590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1,288,764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56237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Padova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22,524.7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384,782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1,566,869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2.92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11.89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10071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Rovigo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49,609.9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384,151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893,959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3.29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7.67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39210"/>
                  </a:ext>
                </a:extLst>
              </a:tr>
              <a:tr h="2847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  <a:endParaRPr lang="it-IT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732,265.6</a:t>
                      </a:r>
                      <a:endParaRPr lang="it-I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4,809,293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13,862,467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effectLst/>
                          <a:latin typeface="Arial" panose="020B0604020202020204" pitchFamily="34" charset="0"/>
                        </a:rPr>
                        <a:t>6.01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effectLst/>
                          <a:latin typeface="Arial" panose="020B0604020202020204" pitchFamily="34" charset="0"/>
                        </a:rPr>
                        <a:t>17.31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185220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18565" y="389965"/>
            <a:ext cx="10650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Distribuzione media annua di pesticidi per classe di tossicità dal 2007 al 2016. Fonte: </a:t>
            </a:r>
            <a:r>
              <a:rPr lang="it-IT" sz="2800" dirty="0" err="1" smtClean="0"/>
              <a:t>elab</a:t>
            </a:r>
            <a:r>
              <a:rPr lang="it-IT" sz="2800" dirty="0" smtClean="0"/>
              <a:t>. su dati ISTAT.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25224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890250"/>
              </p:ext>
            </p:extLst>
          </p:nvPr>
        </p:nvGraphicFramePr>
        <p:xfrm>
          <a:off x="1559859" y="1371600"/>
          <a:ext cx="8834717" cy="426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32864" y="312003"/>
            <a:ext cx="1048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Nelle provincie venete all’aumentare della superficie coltivata a frutteti e vigneti aumenta l’impiego per ettaro di pesticidi molto tossici e nocivi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307975" y="5862918"/>
            <a:ext cx="19901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+ 1% superficie frutteti e vigneti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01965" y="5724418"/>
            <a:ext cx="268941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+ 0,43 kg/ha di superficie coltivata di pesticidi molto tossici e nocivi</a:t>
            </a:r>
            <a:endParaRPr lang="it-IT" dirty="0"/>
          </a:p>
        </p:txBody>
      </p:sp>
      <p:sp>
        <p:nvSpPr>
          <p:cNvPr id="6" name="Freccia a destra 5"/>
          <p:cNvSpPr/>
          <p:nvPr/>
        </p:nvSpPr>
        <p:spPr>
          <a:xfrm>
            <a:off x="5647765" y="5969622"/>
            <a:ext cx="1331259" cy="3908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013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93376" y="510988"/>
            <a:ext cx="1040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Contaminazione delle acque (Fonte: ISPRA)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00953" y="1438835"/>
            <a:ext cx="9776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Nelle </a:t>
            </a:r>
            <a:r>
              <a:rPr lang="it-IT" dirty="0">
                <a:solidFill>
                  <a:srgbClr val="FF0000"/>
                </a:solidFill>
              </a:rPr>
              <a:t>acque superficiali </a:t>
            </a:r>
            <a:r>
              <a:rPr lang="it-IT" dirty="0" smtClean="0"/>
              <a:t>del Veneto ci </a:t>
            </a:r>
            <a:r>
              <a:rPr lang="it-IT" dirty="0"/>
              <a:t>sono residui nel 74,8% dei punti e nel 53,4% dei campioni investigati. </a:t>
            </a:r>
            <a:r>
              <a:rPr lang="it-IT" dirty="0" smtClean="0"/>
              <a:t>Sono state </a:t>
            </a:r>
            <a:r>
              <a:rPr lang="it-IT" dirty="0"/>
              <a:t>rinvenute 42 sostanze: le più frequenti sono </a:t>
            </a:r>
            <a:r>
              <a:rPr lang="it-IT" dirty="0" err="1"/>
              <a:t>metolaclor</a:t>
            </a:r>
            <a:r>
              <a:rPr lang="it-IT" dirty="0"/>
              <a:t>, </a:t>
            </a:r>
            <a:r>
              <a:rPr lang="it-IT" dirty="0" err="1"/>
              <a:t>terbutilazina</a:t>
            </a:r>
            <a:r>
              <a:rPr lang="it-IT" dirty="0"/>
              <a:t> e </a:t>
            </a:r>
            <a:r>
              <a:rPr lang="it-IT" dirty="0" err="1"/>
              <a:t>terbutilazina-desetil</a:t>
            </a:r>
            <a:r>
              <a:rPr lang="it-IT" dirty="0"/>
              <a:t>.</a:t>
            </a:r>
          </a:p>
          <a:p>
            <a:r>
              <a:rPr lang="it-IT" dirty="0"/>
              <a:t>Nelle </a:t>
            </a:r>
            <a:r>
              <a:rPr lang="it-IT" dirty="0">
                <a:solidFill>
                  <a:srgbClr val="FF0000"/>
                </a:solidFill>
              </a:rPr>
              <a:t>acque sotterranee </a:t>
            </a:r>
            <a:r>
              <a:rPr lang="it-IT" dirty="0"/>
              <a:t>è stata riscontrata la presenza di residui nel 29,7% dei punti e nel 22,2% dei</a:t>
            </a:r>
          </a:p>
          <a:p>
            <a:r>
              <a:rPr lang="it-IT" dirty="0"/>
              <a:t>campioni. Sono state rinvenute 13 sostanze: le più frequenti sono </a:t>
            </a:r>
            <a:r>
              <a:rPr lang="it-IT" dirty="0" err="1"/>
              <a:t>terbutilazina-desetil</a:t>
            </a:r>
            <a:r>
              <a:rPr lang="it-IT" dirty="0"/>
              <a:t> e </a:t>
            </a:r>
            <a:r>
              <a:rPr lang="it-IT" dirty="0" smtClean="0"/>
              <a:t> </a:t>
            </a:r>
            <a:r>
              <a:rPr lang="it-IT" dirty="0" err="1" smtClean="0"/>
              <a:t>atrazinadesetil</a:t>
            </a:r>
            <a:r>
              <a:rPr lang="it-IT" dirty="0"/>
              <a:t>.</a:t>
            </a:r>
          </a:p>
          <a:p>
            <a:r>
              <a:rPr lang="it-IT" dirty="0"/>
              <a:t>Gli </a:t>
            </a:r>
            <a:r>
              <a:rPr lang="it-IT" dirty="0" smtClean="0"/>
              <a:t>erbicidi </a:t>
            </a:r>
            <a:r>
              <a:rPr lang="it-IT" dirty="0" err="1"/>
              <a:t>triazinico</a:t>
            </a:r>
            <a:r>
              <a:rPr lang="it-IT" dirty="0"/>
              <a:t> e il </a:t>
            </a:r>
            <a:r>
              <a:rPr lang="it-IT" dirty="0" err="1"/>
              <a:t>metolaclor</a:t>
            </a:r>
            <a:r>
              <a:rPr lang="it-IT" dirty="0"/>
              <a:t>, utilizzati come diserbanti soprattutto nella coltura del mais, sono</a:t>
            </a:r>
          </a:p>
          <a:p>
            <a:r>
              <a:rPr lang="it-IT" dirty="0"/>
              <a:t>tra i principali contaminanti delle acque nell’area padano-veneta, con una presenza continua nel</a:t>
            </a:r>
          </a:p>
          <a:p>
            <a:r>
              <a:rPr lang="it-IT" dirty="0"/>
              <a:t>tempo, come rivelano i dati di monitoraggio a partire dal 2003.</a:t>
            </a:r>
          </a:p>
          <a:p>
            <a:r>
              <a:rPr lang="it-IT" b="1" dirty="0">
                <a:solidFill>
                  <a:srgbClr val="FF0000"/>
                </a:solidFill>
              </a:rPr>
              <a:t>Il livello di contaminazione è superiore ai limiti di qualità ambientale per 37 punti delle acque</a:t>
            </a:r>
          </a:p>
          <a:p>
            <a:r>
              <a:rPr lang="it-IT" b="1" dirty="0">
                <a:solidFill>
                  <a:srgbClr val="FF0000"/>
                </a:solidFill>
              </a:rPr>
              <a:t>superficiali (23,9% del totale) e in 3 punti delle acque sotterranee (1,3%)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644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7366" y="472284"/>
            <a:ext cx="4450976" cy="6008915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40" y="472799"/>
            <a:ext cx="4449600" cy="60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8906" y="295835"/>
            <a:ext cx="11026588" cy="616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SISTEMI AGRICOLI </a:t>
            </a:r>
            <a:r>
              <a:rPr lang="it-IT" sz="2800" b="1" dirty="0" smtClean="0">
                <a:solidFill>
                  <a:srgbClr val="FF0000"/>
                </a:solidFill>
              </a:rPr>
              <a:t>MODERNI</a:t>
            </a:r>
            <a:endParaRPr lang="it-IT" sz="2800" b="1" dirty="0">
              <a:solidFill>
                <a:srgbClr val="FF0000"/>
              </a:solidFill>
            </a:endParaRPr>
          </a:p>
          <a:p>
            <a:endParaRPr lang="it-IT" sz="2800" dirty="0"/>
          </a:p>
          <a:p>
            <a:r>
              <a:rPr lang="it-IT" sz="2800" dirty="0" smtClean="0"/>
              <a:t>Si caratterizzano per elevati input energetici esterni e per un elevato impiego di prodotti chimici di sintesi</a:t>
            </a:r>
          </a:p>
          <a:p>
            <a:endParaRPr lang="it-IT" sz="2800" dirty="0"/>
          </a:p>
          <a:p>
            <a:r>
              <a:rPr lang="it-IT" sz="2800" dirty="0" smtClean="0"/>
              <a:t>Sono sistemi produttivi fortemente semplificati</a:t>
            </a:r>
          </a:p>
          <a:p>
            <a:endParaRPr lang="it-IT" sz="2800" dirty="0"/>
          </a:p>
          <a:p>
            <a:r>
              <a:rPr lang="it-IT" sz="2800" dirty="0" smtClean="0"/>
              <a:t>Elementi salienti: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specializzazione produttiva e assenza di rotazioni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utilizzo di fertilizzanti chimici, diserbanti e insetticidi di sintesi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impiego di varietà e razze fortemente standardizzate ad elevata resa unitaria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Riduzione della sostanza organica nei suoli</a:t>
            </a:r>
          </a:p>
          <a:p>
            <a:pPr marL="457200" indent="-457200">
              <a:buFontTx/>
              <a:buChar char="-"/>
            </a:pPr>
            <a:r>
              <a:rPr lang="it-IT" sz="2800" dirty="0" smtClean="0"/>
              <a:t>ridotto impiego di lavoro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71476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7673" y="193110"/>
            <a:ext cx="9318172" cy="64497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938017" y="5933141"/>
            <a:ext cx="1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 CAFC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0271"/>
            <a:ext cx="4598894" cy="343148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4094" y="4662470"/>
            <a:ext cx="324074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 i cambiamenti climatici l’agricoltura potrà ancora disporre di tutta quest’acqua?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73504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66481" y="537882"/>
            <a:ext cx="103676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È sostenibile nel lungo periodo il sentiero di sviluppo seguito dall’agricoltura veneta?</a:t>
            </a:r>
          </a:p>
          <a:p>
            <a:endParaRPr lang="it-IT" sz="2400" dirty="0"/>
          </a:p>
          <a:p>
            <a:r>
              <a:rPr lang="it-IT" sz="2400" dirty="0" smtClean="0"/>
              <a:t>Il reddito degli agricoltori non è ancora comparabile a quello di altri settori produttivi</a:t>
            </a:r>
          </a:p>
          <a:p>
            <a:endParaRPr lang="it-IT" sz="2400" dirty="0"/>
          </a:p>
          <a:p>
            <a:r>
              <a:rPr lang="it-IT" sz="2400" dirty="0" smtClean="0"/>
              <a:t>L’agricoltura convenzionale costringe ad intensificare progressivamente le produzioni e favorisce un elevato impiego di input chimici ed energetici</a:t>
            </a:r>
          </a:p>
          <a:p>
            <a:endParaRPr lang="it-IT" sz="2400" dirty="0"/>
          </a:p>
          <a:p>
            <a:r>
              <a:rPr lang="it-IT" sz="2400" dirty="0" smtClean="0"/>
              <a:t>Vi è stato un fortissimo abbandono delle aree marginali</a:t>
            </a:r>
          </a:p>
          <a:p>
            <a:endParaRPr lang="it-IT" sz="2400" dirty="0"/>
          </a:p>
          <a:p>
            <a:r>
              <a:rPr lang="it-IT" sz="2400" dirty="0" smtClean="0"/>
              <a:t>È necessario cominciare a pensare a nuove ipotesi di sviluppo che diano risposte nel medio lungo periodo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73412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0271" y="591671"/>
            <a:ext cx="9964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Agricoltura e consumo di suolo. Qualche spunto di riflessione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27847" y="2770094"/>
            <a:ext cx="1027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L’agricoltura può consumare suolo?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89212" y="3993776"/>
            <a:ext cx="10112188" cy="96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Consumo di suolo = riduzione del flusso di servizi </a:t>
            </a:r>
            <a:r>
              <a:rPr lang="it-IT" sz="2800" dirty="0" err="1" smtClean="0"/>
              <a:t>ecosistemici</a:t>
            </a:r>
            <a:r>
              <a:rPr lang="it-IT" sz="2800" dirty="0" smtClean="0"/>
              <a:t> prodotti in modo sostenibile dal suolo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30295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04438"/>
              </p:ext>
            </p:extLst>
          </p:nvPr>
        </p:nvGraphicFramePr>
        <p:xfrm>
          <a:off x="1776506" y="1203760"/>
          <a:ext cx="81280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8850251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408343052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endParaRPr lang="it-IT" sz="2000" dirty="0" smtClean="0"/>
                    </a:p>
                    <a:p>
                      <a:endParaRPr lang="it-IT" sz="2000" dirty="0" smtClean="0"/>
                    </a:p>
                    <a:p>
                      <a:endParaRPr lang="it-IT" sz="2000" dirty="0" smtClean="0"/>
                    </a:p>
                    <a:p>
                      <a:endParaRPr lang="it-IT" sz="2000" dirty="0" smtClean="0"/>
                    </a:p>
                    <a:p>
                      <a:endParaRPr lang="it-IT" sz="2000" dirty="0" smtClean="0"/>
                    </a:p>
                    <a:p>
                      <a:endParaRPr lang="it-IT" sz="2000" dirty="0" smtClean="0"/>
                    </a:p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Supporto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Ciclo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 dei nutrienti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Formazione del suolo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Produzione primaria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Provvigione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bg1"/>
                          </a:solidFill>
                        </a:rPr>
                        <a:t>Alimenti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bg1"/>
                          </a:solidFill>
                        </a:rPr>
                        <a:t>Acqua potabile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bg1"/>
                          </a:solidFill>
                        </a:rPr>
                        <a:t>Legno e fibre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bg1"/>
                          </a:solidFill>
                        </a:rPr>
                        <a:t>Carburante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1656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Regolazione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Del clima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Dell’assetto idrogeologico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Della diffusione di malattie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498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Culturali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/>
                        <a:t>Valori estetici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/>
                        <a:t>Valori spirituali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/>
                        <a:t>Valori educativi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2000" dirty="0" smtClean="0"/>
                        <a:t>Valori ricreativi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034208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048871" y="349624"/>
            <a:ext cx="1023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Servizi </a:t>
            </a:r>
            <a:r>
              <a:rPr lang="it-IT" sz="2800" dirty="0" err="1" smtClean="0"/>
              <a:t>ecosistemici</a:t>
            </a:r>
            <a:endParaRPr lang="it-IT" sz="2800" dirty="0"/>
          </a:p>
        </p:txBody>
      </p:sp>
      <p:sp>
        <p:nvSpPr>
          <p:cNvPr id="6" name="Freccia a destra 5"/>
          <p:cNvSpPr/>
          <p:nvPr/>
        </p:nvSpPr>
        <p:spPr>
          <a:xfrm rot="19649626">
            <a:off x="4625787" y="2460812"/>
            <a:ext cx="1062318" cy="389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4625787" y="3597785"/>
            <a:ext cx="1062318" cy="389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2067989">
            <a:off x="4549588" y="4704922"/>
            <a:ext cx="1062318" cy="389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390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20063" r="24778" b="1907"/>
          <a:stretch/>
        </p:blipFill>
        <p:spPr>
          <a:xfrm>
            <a:off x="2164894" y="469289"/>
            <a:ext cx="8243130" cy="60121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64071" y="6037729"/>
            <a:ext cx="25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Terribile, 2013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565776" y="255495"/>
            <a:ext cx="344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Servizi </a:t>
            </a:r>
            <a:r>
              <a:rPr lang="it-IT" sz="2800" dirty="0" err="1" smtClean="0"/>
              <a:t>ecosistemici</a:t>
            </a:r>
            <a:r>
              <a:rPr lang="it-IT" sz="2800" dirty="0" smtClean="0"/>
              <a:t> del suolo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53052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0612" y="443753"/>
            <a:ext cx="987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Come interferisce l’agricoltura?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60612" y="1277471"/>
            <a:ext cx="101256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Le pratiche agricole possono: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 smtClean="0"/>
              <a:t>Favorire l’erosione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Favorire il compattamento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Ridurre la capacità di trattenimento delle acque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Ridurre la capacità di depurare le acque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Favorire la </a:t>
            </a:r>
            <a:r>
              <a:rPr lang="it-IT" sz="2800" dirty="0" err="1" smtClean="0"/>
              <a:t>salinificazione</a:t>
            </a:r>
            <a:r>
              <a:rPr lang="it-IT" sz="2800" dirty="0" smtClean="0"/>
              <a:t> del suolo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Inquinare il suolo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Ridurre la presenza di sostanza organica e la biodiversità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Ridurre la produzione sostenibile di biomassa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80239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48457" cy="69559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84616" y="5793761"/>
            <a:ext cx="857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GRAZIE PER L’ATTENZIONE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2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7165" y="2051285"/>
            <a:ext cx="1012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Elementi di debolezza dei sistemi agricoli moderni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47165" y="2856191"/>
            <a:ext cx="10327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Comportano impatti ambientali che in taluni casi possono essere rilevanti (ad esempio inquinamento da nitrati, diserbanti, insetticidi, ecc.; scomparsa di specie animali e vegetali)</a:t>
            </a:r>
          </a:p>
          <a:p>
            <a:endParaRPr lang="it-IT" sz="2400" dirty="0"/>
          </a:p>
          <a:p>
            <a:r>
              <a:rPr lang="it-IT" sz="2400" dirty="0" smtClean="0"/>
              <a:t>Favoriscono la scomparsa delle cultivar e delle razze locali</a:t>
            </a:r>
          </a:p>
          <a:p>
            <a:endParaRPr lang="it-IT" sz="2400" dirty="0"/>
          </a:p>
          <a:p>
            <a:r>
              <a:rPr lang="it-IT" sz="2400" dirty="0" smtClean="0"/>
              <a:t>Elevato consumo energetico per unità di prodotto</a:t>
            </a:r>
          </a:p>
          <a:p>
            <a:endParaRPr lang="it-IT" sz="2400" dirty="0"/>
          </a:p>
          <a:p>
            <a:r>
              <a:rPr lang="it-IT" sz="2400" dirty="0" smtClean="0"/>
              <a:t>Forte semplificazione del paesaggio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47165" y="503029"/>
            <a:ext cx="1012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B050"/>
                </a:solidFill>
              </a:rPr>
              <a:t>Elementi di forza dei sistemi agricoli moderni</a:t>
            </a:r>
            <a:endParaRPr lang="it-IT" sz="2800" b="1" dirty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47165" y="1307934"/>
            <a:ext cx="9776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Elevata produttività del suolo ed elevata redditività del lavoro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4790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9076" y="268941"/>
            <a:ext cx="10643348" cy="231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Caratteristica saliente dell’evoluzione dell’agricoltura nel Veneto e in </a:t>
            </a:r>
            <a:r>
              <a:rPr lang="it-IT" sz="2800" dirty="0"/>
              <a:t>Italia dagli </a:t>
            </a:r>
            <a:r>
              <a:rPr lang="it-IT" sz="2800" dirty="0" smtClean="0"/>
              <a:t>anni Trenta e in particolare nel secondo dopoguerra </a:t>
            </a:r>
          </a:p>
          <a:p>
            <a:endParaRPr lang="it-IT" sz="2800" dirty="0" smtClean="0"/>
          </a:p>
          <a:p>
            <a:endParaRPr lang="it-IT" sz="2800" dirty="0"/>
          </a:p>
          <a:p>
            <a:r>
              <a:rPr lang="it-IT" sz="2800" dirty="0" smtClean="0"/>
              <a:t>passaggio da sistemi agricoli tradizionali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08530" y="5033551"/>
            <a:ext cx="5634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 sistemi agricoli moderni</a:t>
            </a:r>
          </a:p>
          <a:p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17" y="4257338"/>
            <a:ext cx="4585447" cy="24258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585" y="1151338"/>
            <a:ext cx="4292921" cy="285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1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8907" y="1171689"/>
            <a:ext cx="10784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Tale processo è stato motivato principalmente dalla necessità di</a:t>
            </a:r>
          </a:p>
          <a:p>
            <a:r>
              <a:rPr lang="it-IT" sz="3200" dirty="0" smtClean="0"/>
              <a:t>Aumentare:</a:t>
            </a:r>
          </a:p>
          <a:p>
            <a:r>
              <a:rPr lang="it-IT" sz="3200" dirty="0" smtClean="0"/>
              <a:t>- il reddito e il benessere degli agricoltori</a:t>
            </a:r>
          </a:p>
          <a:p>
            <a:r>
              <a:rPr lang="it-IT" sz="3200" dirty="0" smtClean="0"/>
              <a:t>- la produzione di alimenti per far fronte all’aumento della popolazione e combattere la malnutrizione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72098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magine correl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777" y="917546"/>
            <a:ext cx="8752114" cy="540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/>
          </p:cNvSpPr>
          <p:nvPr/>
        </p:nvSpPr>
        <p:spPr bwMode="auto">
          <a:xfrm>
            <a:off x="711199" y="238854"/>
            <a:ext cx="11117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400" dirty="0" smtClean="0"/>
              <a:t>A livello mondiale si </a:t>
            </a:r>
            <a:r>
              <a:rPr lang="it-IT" altLang="it-IT" sz="2400" dirty="0"/>
              <a:t>è di </a:t>
            </a:r>
            <a:r>
              <a:rPr lang="it-IT" altLang="it-IT" sz="2400" dirty="0" smtClean="0"/>
              <a:t>ridotta </a:t>
            </a:r>
            <a:r>
              <a:rPr lang="it-IT" altLang="it-IT" sz="2400" dirty="0"/>
              <a:t>considerevolmente la </a:t>
            </a:r>
            <a:r>
              <a:rPr lang="it-IT" altLang="it-IT" sz="2400" b="1" dirty="0">
                <a:solidFill>
                  <a:srgbClr val="FF0000"/>
                </a:solidFill>
              </a:rPr>
              <a:t>percentuale delle persone sottonutrite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58352" y="1117599"/>
            <a:ext cx="5982447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Percentuale della popolazione sottonutrita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6561" y="1228237"/>
            <a:ext cx="239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800" dirty="0">
                <a:solidFill>
                  <a:schemeClr val="accent2"/>
                </a:solidFill>
              </a:rPr>
              <a:t>Persone sottonutrite</a:t>
            </a:r>
            <a:r>
              <a:rPr lang="it-IT" altLang="it-IT" sz="2800" dirty="0"/>
              <a:t> </a:t>
            </a:r>
          </a:p>
          <a:p>
            <a:r>
              <a:rPr lang="it-IT" altLang="it-IT" sz="2800" dirty="0"/>
              <a:t>1980 = 25%</a:t>
            </a:r>
          </a:p>
          <a:p>
            <a:r>
              <a:rPr lang="it-IT" altLang="it-IT" sz="2800" dirty="0"/>
              <a:t>2015 = 13</a:t>
            </a:r>
            <a:r>
              <a:rPr lang="it-IT" altLang="it-IT" sz="2800" dirty="0" smtClean="0"/>
              <a:t>%</a:t>
            </a:r>
            <a:endParaRPr lang="it-IT" alt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0105" y="5829146"/>
            <a:ext cx="115690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tendenza alla riduzione della percentuale delle persone sottonutrite si è notevolmente ridotta a partire dagli anni ‘90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6561" y="3354810"/>
            <a:ext cx="239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 miliardo di persone nel 1990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6561" y="4754122"/>
            <a:ext cx="239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800  milioni di persone nel 2010</a:t>
            </a:r>
            <a:endParaRPr lang="it-IT" dirty="0"/>
          </a:p>
        </p:txBody>
      </p:sp>
      <p:sp>
        <p:nvSpPr>
          <p:cNvPr id="10" name="Freccia in giù 9"/>
          <p:cNvSpPr/>
          <p:nvPr/>
        </p:nvSpPr>
        <p:spPr>
          <a:xfrm>
            <a:off x="1198775" y="4048430"/>
            <a:ext cx="847165" cy="628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937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3539</Words>
  <Application>Microsoft Office PowerPoint</Application>
  <PresentationFormat>Widescreen</PresentationFormat>
  <Paragraphs>1337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Symbol</vt:lpstr>
      <vt:lpstr>Times New Roman</vt:lpstr>
      <vt:lpstr>Tema di Office</vt:lpstr>
      <vt:lpstr>I cambiamenti dell’agricoltura veneta: un’analisi di lungo periodo</vt:lpstr>
      <vt:lpstr>I sistemi agricoli  o agroecosistemi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futuro dell'agricoltura veneta tra qualità e intensificazione produttiva</dc:title>
  <dc:creator>Tiziano</dc:creator>
  <cp:lastModifiedBy>Tiziano</cp:lastModifiedBy>
  <cp:revision>177</cp:revision>
  <cp:lastPrinted>2018-05-07T13:42:29Z</cp:lastPrinted>
  <dcterms:created xsi:type="dcterms:W3CDTF">2018-04-18T16:45:18Z</dcterms:created>
  <dcterms:modified xsi:type="dcterms:W3CDTF">2019-01-24T15:57:56Z</dcterms:modified>
</cp:coreProperties>
</file>